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handoutMasterIdLst>
    <p:handoutMasterId r:id="rId63"/>
  </p:handoutMasterIdLst>
  <p:sldIdLst>
    <p:sldId id="256" r:id="rId2"/>
    <p:sldId id="269" r:id="rId3"/>
    <p:sldId id="257" r:id="rId4"/>
    <p:sldId id="304" r:id="rId5"/>
    <p:sldId id="305" r:id="rId6"/>
    <p:sldId id="295" r:id="rId7"/>
    <p:sldId id="306" r:id="rId8"/>
    <p:sldId id="274" r:id="rId9"/>
    <p:sldId id="275" r:id="rId10"/>
    <p:sldId id="277" r:id="rId11"/>
    <p:sldId id="278" r:id="rId12"/>
    <p:sldId id="279" r:id="rId13"/>
    <p:sldId id="336" r:id="rId14"/>
    <p:sldId id="280" r:id="rId15"/>
    <p:sldId id="281" r:id="rId16"/>
    <p:sldId id="287" r:id="rId17"/>
    <p:sldId id="270" r:id="rId18"/>
    <p:sldId id="284" r:id="rId19"/>
    <p:sldId id="311" r:id="rId20"/>
    <p:sldId id="296" r:id="rId21"/>
    <p:sldId id="297" r:id="rId22"/>
    <p:sldId id="298" r:id="rId23"/>
    <p:sldId id="299" r:id="rId24"/>
    <p:sldId id="300" r:id="rId25"/>
    <p:sldId id="312" r:id="rId26"/>
    <p:sldId id="286" r:id="rId27"/>
    <p:sldId id="283" r:id="rId28"/>
    <p:sldId id="285" r:id="rId29"/>
    <p:sldId id="288" r:id="rId30"/>
    <p:sldId id="307" r:id="rId31"/>
    <p:sldId id="261" r:id="rId32"/>
    <p:sldId id="308" r:id="rId33"/>
    <p:sldId id="289" r:id="rId34"/>
    <p:sldId id="264" r:id="rId35"/>
    <p:sldId id="303" r:id="rId36"/>
    <p:sldId id="272" r:id="rId37"/>
    <p:sldId id="266" r:id="rId38"/>
    <p:sldId id="309" r:id="rId39"/>
    <p:sldId id="302" r:id="rId40"/>
    <p:sldId id="310" r:id="rId41"/>
    <p:sldId id="301" r:id="rId42"/>
    <p:sldId id="315" r:id="rId43"/>
    <p:sldId id="316" r:id="rId44"/>
    <p:sldId id="318" r:id="rId45"/>
    <p:sldId id="319" r:id="rId46"/>
    <p:sldId id="320" r:id="rId47"/>
    <p:sldId id="317" r:id="rId48"/>
    <p:sldId id="321" r:id="rId49"/>
    <p:sldId id="333" r:id="rId50"/>
    <p:sldId id="334" r:id="rId51"/>
    <p:sldId id="324" r:id="rId52"/>
    <p:sldId id="335" r:id="rId53"/>
    <p:sldId id="327" r:id="rId54"/>
    <p:sldId id="328" r:id="rId55"/>
    <p:sldId id="329" r:id="rId56"/>
    <p:sldId id="330" r:id="rId57"/>
    <p:sldId id="331" r:id="rId58"/>
    <p:sldId id="332" r:id="rId59"/>
    <p:sldId id="322" r:id="rId60"/>
    <p:sldId id="323" r:id="rId61"/>
  </p:sldIdLst>
  <p:sldSz cx="9144000" cy="6858000" type="screen4x3"/>
  <p:notesSz cx="7099300" cy="10223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175"/>
          </a:xfrm>
          <a:prstGeom prst="rect">
            <a:avLst/>
          </a:prstGeom>
        </p:spPr>
        <p:txBody>
          <a:bodyPr vert="horz" lIns="98984" tIns="49492" rIns="98984" bIns="49492" rtlCol="0"/>
          <a:lstStyle>
            <a:lvl1pPr algn="l">
              <a:defRPr sz="1300"/>
            </a:lvl1pPr>
          </a:lstStyle>
          <a:p>
            <a:endParaRPr lang="en-GB"/>
          </a:p>
        </p:txBody>
      </p:sp>
      <p:sp>
        <p:nvSpPr>
          <p:cNvPr id="3" name="Date Placeholder 2"/>
          <p:cNvSpPr>
            <a:spLocks noGrp="1"/>
          </p:cNvSpPr>
          <p:nvPr>
            <p:ph type="dt" sz="quarter" idx="1"/>
          </p:nvPr>
        </p:nvSpPr>
        <p:spPr>
          <a:xfrm>
            <a:off x="4021294" y="0"/>
            <a:ext cx="3076363" cy="511175"/>
          </a:xfrm>
          <a:prstGeom prst="rect">
            <a:avLst/>
          </a:prstGeom>
        </p:spPr>
        <p:txBody>
          <a:bodyPr vert="horz" lIns="98984" tIns="49492" rIns="98984" bIns="49492" rtlCol="0"/>
          <a:lstStyle>
            <a:lvl1pPr algn="r">
              <a:defRPr sz="1300"/>
            </a:lvl1pPr>
          </a:lstStyle>
          <a:p>
            <a:fld id="{68C4FF8F-F431-41AB-8B7E-774331409C90}" type="datetimeFigureOut">
              <a:rPr lang="en-US" smtClean="0"/>
              <a:pPr/>
              <a:t>11/8/2017</a:t>
            </a:fld>
            <a:endParaRPr lang="en-GB"/>
          </a:p>
        </p:txBody>
      </p:sp>
      <p:sp>
        <p:nvSpPr>
          <p:cNvPr id="4" name="Footer Placeholder 3"/>
          <p:cNvSpPr>
            <a:spLocks noGrp="1"/>
          </p:cNvSpPr>
          <p:nvPr>
            <p:ph type="ftr" sz="quarter" idx="2"/>
          </p:nvPr>
        </p:nvSpPr>
        <p:spPr>
          <a:xfrm>
            <a:off x="0" y="9710551"/>
            <a:ext cx="3076363" cy="511175"/>
          </a:xfrm>
          <a:prstGeom prst="rect">
            <a:avLst/>
          </a:prstGeom>
        </p:spPr>
        <p:txBody>
          <a:bodyPr vert="horz" lIns="98984" tIns="49492" rIns="98984" bIns="49492" rtlCol="0" anchor="b"/>
          <a:lstStyle>
            <a:lvl1pPr algn="l">
              <a:defRPr sz="1300"/>
            </a:lvl1pPr>
          </a:lstStyle>
          <a:p>
            <a:endParaRPr lang="en-GB"/>
          </a:p>
        </p:txBody>
      </p:sp>
      <p:sp>
        <p:nvSpPr>
          <p:cNvPr id="5" name="Slide Number Placeholder 4"/>
          <p:cNvSpPr>
            <a:spLocks noGrp="1"/>
          </p:cNvSpPr>
          <p:nvPr>
            <p:ph type="sldNum" sz="quarter" idx="3"/>
          </p:nvPr>
        </p:nvSpPr>
        <p:spPr>
          <a:xfrm>
            <a:off x="4021294" y="9710551"/>
            <a:ext cx="3076363" cy="511175"/>
          </a:xfrm>
          <a:prstGeom prst="rect">
            <a:avLst/>
          </a:prstGeom>
        </p:spPr>
        <p:txBody>
          <a:bodyPr vert="horz" lIns="98984" tIns="49492" rIns="98984" bIns="49492" rtlCol="0" anchor="b"/>
          <a:lstStyle>
            <a:lvl1pPr algn="r">
              <a:defRPr sz="1300"/>
            </a:lvl1pPr>
          </a:lstStyle>
          <a:p>
            <a:fld id="{F1A96DFF-FFD8-409B-B3AF-61A71859442A}"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175"/>
          </a:xfrm>
          <a:prstGeom prst="rect">
            <a:avLst/>
          </a:prstGeom>
        </p:spPr>
        <p:txBody>
          <a:bodyPr vert="horz" lIns="98984" tIns="49492" rIns="98984" bIns="49492" rtlCol="0"/>
          <a:lstStyle>
            <a:lvl1pPr algn="l">
              <a:defRPr sz="1300"/>
            </a:lvl1pPr>
          </a:lstStyle>
          <a:p>
            <a:endParaRPr lang="en-GB"/>
          </a:p>
        </p:txBody>
      </p:sp>
      <p:sp>
        <p:nvSpPr>
          <p:cNvPr id="3" name="Date Placeholder 2"/>
          <p:cNvSpPr>
            <a:spLocks noGrp="1"/>
          </p:cNvSpPr>
          <p:nvPr>
            <p:ph type="dt" idx="1"/>
          </p:nvPr>
        </p:nvSpPr>
        <p:spPr>
          <a:xfrm>
            <a:off x="4021294" y="0"/>
            <a:ext cx="3076363" cy="511175"/>
          </a:xfrm>
          <a:prstGeom prst="rect">
            <a:avLst/>
          </a:prstGeom>
        </p:spPr>
        <p:txBody>
          <a:bodyPr vert="horz" lIns="98984" tIns="49492" rIns="98984" bIns="49492" rtlCol="0"/>
          <a:lstStyle>
            <a:lvl1pPr algn="r">
              <a:defRPr sz="1300"/>
            </a:lvl1pPr>
          </a:lstStyle>
          <a:p>
            <a:fld id="{80E5A101-9369-4669-8A38-CC80D5A1FE0C}" type="datetimeFigureOut">
              <a:rPr lang="en-US" smtClean="0"/>
              <a:pPr/>
              <a:t>11/8/2017</a:t>
            </a:fld>
            <a:endParaRPr lang="en-GB"/>
          </a:p>
        </p:txBody>
      </p:sp>
      <p:sp>
        <p:nvSpPr>
          <p:cNvPr id="4" name="Slide Image Placeholder 3"/>
          <p:cNvSpPr>
            <a:spLocks noGrp="1" noRot="1" noChangeAspect="1"/>
          </p:cNvSpPr>
          <p:nvPr>
            <p:ph type="sldImg" idx="2"/>
          </p:nvPr>
        </p:nvSpPr>
        <p:spPr>
          <a:xfrm>
            <a:off x="993775" y="766763"/>
            <a:ext cx="5111750" cy="3833812"/>
          </a:xfrm>
          <a:prstGeom prst="rect">
            <a:avLst/>
          </a:prstGeom>
          <a:noFill/>
          <a:ln w="12700">
            <a:solidFill>
              <a:prstClr val="black"/>
            </a:solidFill>
          </a:ln>
        </p:spPr>
        <p:txBody>
          <a:bodyPr vert="horz" lIns="98984" tIns="49492" rIns="98984" bIns="49492" rtlCol="0" anchor="ctr"/>
          <a:lstStyle/>
          <a:p>
            <a:endParaRPr lang="en-GB"/>
          </a:p>
        </p:txBody>
      </p:sp>
      <p:sp>
        <p:nvSpPr>
          <p:cNvPr id="5" name="Notes Placeholder 4"/>
          <p:cNvSpPr>
            <a:spLocks noGrp="1"/>
          </p:cNvSpPr>
          <p:nvPr>
            <p:ph type="body" sz="quarter" idx="3"/>
          </p:nvPr>
        </p:nvSpPr>
        <p:spPr>
          <a:xfrm>
            <a:off x="709930" y="4856163"/>
            <a:ext cx="5679440" cy="4600575"/>
          </a:xfrm>
          <a:prstGeom prst="rect">
            <a:avLst/>
          </a:prstGeom>
        </p:spPr>
        <p:txBody>
          <a:bodyPr vert="horz" lIns="98984" tIns="49492" rIns="98984" bIns="4949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10551"/>
            <a:ext cx="3076363" cy="511175"/>
          </a:xfrm>
          <a:prstGeom prst="rect">
            <a:avLst/>
          </a:prstGeom>
        </p:spPr>
        <p:txBody>
          <a:bodyPr vert="horz" lIns="98984" tIns="49492" rIns="98984" bIns="49492"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10551"/>
            <a:ext cx="3076363" cy="511175"/>
          </a:xfrm>
          <a:prstGeom prst="rect">
            <a:avLst/>
          </a:prstGeom>
        </p:spPr>
        <p:txBody>
          <a:bodyPr vert="horz" lIns="98984" tIns="49492" rIns="98984" bIns="49492" rtlCol="0" anchor="b"/>
          <a:lstStyle>
            <a:lvl1pPr algn="r">
              <a:defRPr sz="1300"/>
            </a:lvl1pPr>
          </a:lstStyle>
          <a:p>
            <a:fld id="{3EA5715E-8F8F-43E4-A8E4-931791C9D4B1}"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804243" indent="-309324">
              <a:defRPr>
                <a:solidFill>
                  <a:schemeClr val="tx1"/>
                </a:solidFill>
                <a:latin typeface="Calibri" panose="020F0502020204030204" pitchFamily="34" charset="0"/>
              </a:defRPr>
            </a:lvl2pPr>
            <a:lvl3pPr marL="1237298" indent="-247460">
              <a:defRPr>
                <a:solidFill>
                  <a:schemeClr val="tx1"/>
                </a:solidFill>
                <a:latin typeface="Calibri" panose="020F0502020204030204" pitchFamily="34" charset="0"/>
              </a:defRPr>
            </a:lvl3pPr>
            <a:lvl4pPr marL="1732217" indent="-247460">
              <a:defRPr>
                <a:solidFill>
                  <a:schemeClr val="tx1"/>
                </a:solidFill>
                <a:latin typeface="Calibri" panose="020F0502020204030204" pitchFamily="34" charset="0"/>
              </a:defRPr>
            </a:lvl4pPr>
            <a:lvl5pPr marL="2227136" indent="-247460">
              <a:defRPr>
                <a:solidFill>
                  <a:schemeClr val="tx1"/>
                </a:solidFill>
                <a:latin typeface="Calibri" panose="020F0502020204030204" pitchFamily="34" charset="0"/>
              </a:defRPr>
            </a:lvl5pPr>
            <a:lvl6pPr marL="2722055" indent="-247460" fontAlgn="base">
              <a:spcBef>
                <a:spcPct val="0"/>
              </a:spcBef>
              <a:spcAft>
                <a:spcPct val="0"/>
              </a:spcAft>
              <a:defRPr>
                <a:solidFill>
                  <a:schemeClr val="tx1"/>
                </a:solidFill>
                <a:latin typeface="Calibri" panose="020F0502020204030204" pitchFamily="34" charset="0"/>
              </a:defRPr>
            </a:lvl6pPr>
            <a:lvl7pPr marL="3216974" indent="-247460" fontAlgn="base">
              <a:spcBef>
                <a:spcPct val="0"/>
              </a:spcBef>
              <a:spcAft>
                <a:spcPct val="0"/>
              </a:spcAft>
              <a:defRPr>
                <a:solidFill>
                  <a:schemeClr val="tx1"/>
                </a:solidFill>
                <a:latin typeface="Calibri" panose="020F0502020204030204" pitchFamily="34" charset="0"/>
              </a:defRPr>
            </a:lvl7pPr>
            <a:lvl8pPr marL="3711893" indent="-247460" fontAlgn="base">
              <a:spcBef>
                <a:spcPct val="0"/>
              </a:spcBef>
              <a:spcAft>
                <a:spcPct val="0"/>
              </a:spcAft>
              <a:defRPr>
                <a:solidFill>
                  <a:schemeClr val="tx1"/>
                </a:solidFill>
                <a:latin typeface="Calibri" panose="020F0502020204030204" pitchFamily="34" charset="0"/>
              </a:defRPr>
            </a:lvl8pPr>
            <a:lvl9pPr marL="4206812" indent="-24746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95A4F0D-FBA9-4DB7-B509-B0060FC5B3CC}" type="slidenum">
              <a:rPr lang="en-US" altLang="en-US">
                <a:solidFill>
                  <a:prstClr val="black"/>
                </a:solidFill>
              </a:rPr>
              <a:pPr fontAlgn="base">
                <a:spcBef>
                  <a:spcPct val="0"/>
                </a:spcBef>
                <a:spcAft>
                  <a:spcPct val="0"/>
                </a:spcAft>
              </a:pPr>
              <a:t>60</a:t>
            </a:fld>
            <a:endParaRPr lang="en-US" altLang="en-US">
              <a:solidFill>
                <a:prstClr val="black"/>
              </a:solidFill>
            </a:endParaRPr>
          </a:p>
        </p:txBody>
      </p:sp>
    </p:spTree>
    <p:extLst>
      <p:ext uri="{BB962C8B-B14F-4D97-AF65-F5344CB8AC3E}">
        <p14:creationId xmlns="" xmlns:p14="http://schemas.microsoft.com/office/powerpoint/2010/main" val="1540786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582048F-ADD7-4F0D-A2AA-903A41E2D7CB}" type="datetime1">
              <a:rPr lang="en-US" smtClean="0"/>
              <a:pPr/>
              <a:t>11/8/2017</a:t>
            </a:fld>
            <a:endParaRPr lang="en-GB"/>
          </a:p>
        </p:txBody>
      </p:sp>
      <p:sp>
        <p:nvSpPr>
          <p:cNvPr id="5" name="Footer Placeholder 4"/>
          <p:cNvSpPr>
            <a:spLocks noGrp="1"/>
          </p:cNvSpPr>
          <p:nvPr>
            <p:ph type="ftr" sz="quarter" idx="11"/>
          </p:nvPr>
        </p:nvSpPr>
        <p:spPr/>
        <p:txBody>
          <a:bodyPr/>
          <a:lstStyle/>
          <a:p>
            <a:r>
              <a:rPr lang="en-GB" smtClean="0"/>
              <a:t>CBG OUMA &amp; CO ADVOCATES TRAINING DIVISION</a:t>
            </a:r>
            <a:endParaRPr lang="en-GB"/>
          </a:p>
        </p:txBody>
      </p:sp>
      <p:sp>
        <p:nvSpPr>
          <p:cNvPr id="6" name="Slide Number Placeholder 5"/>
          <p:cNvSpPr>
            <a:spLocks noGrp="1"/>
          </p:cNvSpPr>
          <p:nvPr>
            <p:ph type="sldNum" sz="quarter" idx="12"/>
          </p:nvPr>
        </p:nvSpPr>
        <p:spPr/>
        <p:txBody>
          <a:bodyPr/>
          <a:lstStyle/>
          <a:p>
            <a:fld id="{053717B0-31ED-497B-BE83-5A085E102D4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389269-F959-44EE-A202-E426C0379920}" type="datetime1">
              <a:rPr lang="en-US" smtClean="0"/>
              <a:pPr/>
              <a:t>11/8/2017</a:t>
            </a:fld>
            <a:endParaRPr lang="en-GB"/>
          </a:p>
        </p:txBody>
      </p:sp>
      <p:sp>
        <p:nvSpPr>
          <p:cNvPr id="5" name="Footer Placeholder 4"/>
          <p:cNvSpPr>
            <a:spLocks noGrp="1"/>
          </p:cNvSpPr>
          <p:nvPr>
            <p:ph type="ftr" sz="quarter" idx="11"/>
          </p:nvPr>
        </p:nvSpPr>
        <p:spPr/>
        <p:txBody>
          <a:bodyPr/>
          <a:lstStyle/>
          <a:p>
            <a:r>
              <a:rPr lang="en-GB" smtClean="0"/>
              <a:t>CBG OUMA &amp; CO ADVOCATES TRAINING DIVISION</a:t>
            </a:r>
            <a:endParaRPr lang="en-GB"/>
          </a:p>
        </p:txBody>
      </p:sp>
      <p:sp>
        <p:nvSpPr>
          <p:cNvPr id="6" name="Slide Number Placeholder 5"/>
          <p:cNvSpPr>
            <a:spLocks noGrp="1"/>
          </p:cNvSpPr>
          <p:nvPr>
            <p:ph type="sldNum" sz="quarter" idx="12"/>
          </p:nvPr>
        </p:nvSpPr>
        <p:spPr/>
        <p:txBody>
          <a:bodyPr/>
          <a:lstStyle/>
          <a:p>
            <a:fld id="{053717B0-31ED-497B-BE83-5A085E102D4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4CAF56-E42E-47D0-9895-AE0F765CCCA5}" type="datetime1">
              <a:rPr lang="en-US" smtClean="0"/>
              <a:pPr/>
              <a:t>11/8/2017</a:t>
            </a:fld>
            <a:endParaRPr lang="en-GB"/>
          </a:p>
        </p:txBody>
      </p:sp>
      <p:sp>
        <p:nvSpPr>
          <p:cNvPr id="5" name="Footer Placeholder 4"/>
          <p:cNvSpPr>
            <a:spLocks noGrp="1"/>
          </p:cNvSpPr>
          <p:nvPr>
            <p:ph type="ftr" sz="quarter" idx="11"/>
          </p:nvPr>
        </p:nvSpPr>
        <p:spPr/>
        <p:txBody>
          <a:bodyPr/>
          <a:lstStyle/>
          <a:p>
            <a:r>
              <a:rPr lang="en-GB" smtClean="0"/>
              <a:t>CBG OUMA &amp; CO ADVOCATES TRAINING DIVISION</a:t>
            </a:r>
            <a:endParaRPr lang="en-GB"/>
          </a:p>
        </p:txBody>
      </p:sp>
      <p:sp>
        <p:nvSpPr>
          <p:cNvPr id="6" name="Slide Number Placeholder 5"/>
          <p:cNvSpPr>
            <a:spLocks noGrp="1"/>
          </p:cNvSpPr>
          <p:nvPr>
            <p:ph type="sldNum" sz="quarter" idx="12"/>
          </p:nvPr>
        </p:nvSpPr>
        <p:spPr/>
        <p:txBody>
          <a:bodyPr/>
          <a:lstStyle/>
          <a:p>
            <a:fld id="{053717B0-31ED-497B-BE83-5A085E102D4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9881B4-18DB-4BD9-B178-58CDCEB5A8E9}" type="datetime1">
              <a:rPr lang="en-US" smtClean="0"/>
              <a:pPr/>
              <a:t>11/8/2017</a:t>
            </a:fld>
            <a:endParaRPr lang="en-GB"/>
          </a:p>
        </p:txBody>
      </p:sp>
      <p:sp>
        <p:nvSpPr>
          <p:cNvPr id="5" name="Footer Placeholder 4"/>
          <p:cNvSpPr>
            <a:spLocks noGrp="1"/>
          </p:cNvSpPr>
          <p:nvPr>
            <p:ph type="ftr" sz="quarter" idx="11"/>
          </p:nvPr>
        </p:nvSpPr>
        <p:spPr/>
        <p:txBody>
          <a:bodyPr/>
          <a:lstStyle/>
          <a:p>
            <a:r>
              <a:rPr lang="en-GB" smtClean="0"/>
              <a:t>CBG OUMA &amp; CO ADVOCATES TRAINING DIVISION</a:t>
            </a:r>
            <a:endParaRPr lang="en-GB"/>
          </a:p>
        </p:txBody>
      </p:sp>
      <p:sp>
        <p:nvSpPr>
          <p:cNvPr id="6" name="Slide Number Placeholder 5"/>
          <p:cNvSpPr>
            <a:spLocks noGrp="1"/>
          </p:cNvSpPr>
          <p:nvPr>
            <p:ph type="sldNum" sz="quarter" idx="12"/>
          </p:nvPr>
        </p:nvSpPr>
        <p:spPr/>
        <p:txBody>
          <a:bodyPr/>
          <a:lstStyle/>
          <a:p>
            <a:fld id="{053717B0-31ED-497B-BE83-5A085E102D4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16090C-A078-49E6-8A33-C627FCCED8FC}" type="datetime1">
              <a:rPr lang="en-US" smtClean="0"/>
              <a:pPr/>
              <a:t>11/8/2017</a:t>
            </a:fld>
            <a:endParaRPr lang="en-GB"/>
          </a:p>
        </p:txBody>
      </p:sp>
      <p:sp>
        <p:nvSpPr>
          <p:cNvPr id="5" name="Footer Placeholder 4"/>
          <p:cNvSpPr>
            <a:spLocks noGrp="1"/>
          </p:cNvSpPr>
          <p:nvPr>
            <p:ph type="ftr" sz="quarter" idx="11"/>
          </p:nvPr>
        </p:nvSpPr>
        <p:spPr/>
        <p:txBody>
          <a:bodyPr/>
          <a:lstStyle/>
          <a:p>
            <a:r>
              <a:rPr lang="en-GB" smtClean="0"/>
              <a:t>CBG OUMA &amp; CO ADVOCATES TRAINING DIVISION</a:t>
            </a:r>
            <a:endParaRPr lang="en-GB"/>
          </a:p>
        </p:txBody>
      </p:sp>
      <p:sp>
        <p:nvSpPr>
          <p:cNvPr id="6" name="Slide Number Placeholder 5"/>
          <p:cNvSpPr>
            <a:spLocks noGrp="1"/>
          </p:cNvSpPr>
          <p:nvPr>
            <p:ph type="sldNum" sz="quarter" idx="12"/>
          </p:nvPr>
        </p:nvSpPr>
        <p:spPr/>
        <p:txBody>
          <a:bodyPr/>
          <a:lstStyle/>
          <a:p>
            <a:fld id="{053717B0-31ED-497B-BE83-5A085E102D4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A47BA61-954B-424F-9EA9-8BD195E94C9E}" type="datetime1">
              <a:rPr lang="en-US" smtClean="0"/>
              <a:pPr/>
              <a:t>11/8/2017</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22FB28-A978-47B8-AE33-BAD53FD47D90}" type="datetime1">
              <a:rPr lang="en-US" smtClean="0"/>
              <a:pPr/>
              <a:t>11/8/2017</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
        <p:nvSpPr>
          <p:cNvPr id="9" name="Slide Number Placeholder 8"/>
          <p:cNvSpPr>
            <a:spLocks noGrp="1"/>
          </p:cNvSpPr>
          <p:nvPr>
            <p:ph type="sldNum" sz="quarter" idx="12"/>
          </p:nvPr>
        </p:nvSpPr>
        <p:spPr/>
        <p:txBody>
          <a:bodyPr/>
          <a:lstStyle/>
          <a:p>
            <a:fld id="{053717B0-31ED-497B-BE83-5A085E102D4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03184EE-9114-4A95-84A8-F00D71180DFE}" type="datetime1">
              <a:rPr lang="en-US" smtClean="0"/>
              <a:pPr/>
              <a:t>11/8/2017</a:t>
            </a:fld>
            <a:endParaRPr lang="en-GB"/>
          </a:p>
        </p:txBody>
      </p:sp>
      <p:sp>
        <p:nvSpPr>
          <p:cNvPr id="4" name="Footer Placeholder 3"/>
          <p:cNvSpPr>
            <a:spLocks noGrp="1"/>
          </p:cNvSpPr>
          <p:nvPr>
            <p:ph type="ftr" sz="quarter" idx="11"/>
          </p:nvPr>
        </p:nvSpPr>
        <p:spPr/>
        <p:txBody>
          <a:bodyPr/>
          <a:lstStyle/>
          <a:p>
            <a:r>
              <a:rPr lang="en-GB" smtClean="0"/>
              <a:t>CBG OUMA &amp; CO ADVOCATES TRAINING DIVISION</a:t>
            </a:r>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576249-536C-4F2B-B27C-B5D381E7538E}" type="datetime1">
              <a:rPr lang="en-US" smtClean="0"/>
              <a:pPr/>
              <a:t>11/8/2017</a:t>
            </a:fld>
            <a:endParaRPr lang="en-GB"/>
          </a:p>
        </p:txBody>
      </p:sp>
      <p:sp>
        <p:nvSpPr>
          <p:cNvPr id="3" name="Footer Placeholder 2"/>
          <p:cNvSpPr>
            <a:spLocks noGrp="1"/>
          </p:cNvSpPr>
          <p:nvPr>
            <p:ph type="ftr" sz="quarter" idx="11"/>
          </p:nvPr>
        </p:nvSpPr>
        <p:spPr/>
        <p:txBody>
          <a:bodyPr/>
          <a:lstStyle/>
          <a:p>
            <a:r>
              <a:rPr lang="en-GB" smtClean="0"/>
              <a:t>CBG OUMA &amp; CO ADVOCATES TRAINING DIVISION</a:t>
            </a:r>
            <a:endParaRPr lang="en-GB"/>
          </a:p>
        </p:txBody>
      </p:sp>
      <p:sp>
        <p:nvSpPr>
          <p:cNvPr id="4" name="Slide Number Placeholder 3"/>
          <p:cNvSpPr>
            <a:spLocks noGrp="1"/>
          </p:cNvSpPr>
          <p:nvPr>
            <p:ph type="sldNum" sz="quarter" idx="12"/>
          </p:nvPr>
        </p:nvSpPr>
        <p:spPr/>
        <p:txBody>
          <a:bodyPr/>
          <a:lstStyle/>
          <a:p>
            <a:fld id="{053717B0-31ED-497B-BE83-5A085E102D4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415FA-7CC6-484E-870F-BA1223E4868D}" type="datetime1">
              <a:rPr lang="en-US" smtClean="0"/>
              <a:pPr/>
              <a:t>11/8/2017</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B81651-783C-4DFC-A8DC-C0DA561A6E3B}" type="datetime1">
              <a:rPr lang="en-US" smtClean="0"/>
              <a:pPr/>
              <a:t>11/8/2017</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A625D6-FF0F-4262-B57F-D0BBE3CF9198}" type="datetime1">
              <a:rPr lang="en-US" smtClean="0"/>
              <a:pPr/>
              <a:t>11/8/2017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CBG OUMA &amp; CO ADVOCATES TRAINING DIVISION</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717B0-31ED-497B-BE83-5A085E102D4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www.localsurgemedia.com/austin-community-and-business/questions-come-before-answers/"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FF0000"/>
                </a:solidFill>
              </a:rPr>
              <a:t>CUEA CLS 102: CONSTITUTIONAL THEORY</a:t>
            </a:r>
            <a:endParaRPr lang="en-GB" b="1" dirty="0">
              <a:solidFill>
                <a:srgbClr val="FF0000"/>
              </a:solidFill>
            </a:endParaRPr>
          </a:p>
        </p:txBody>
      </p:sp>
      <p:sp>
        <p:nvSpPr>
          <p:cNvPr id="3" name="Subtitle 2"/>
          <p:cNvSpPr>
            <a:spLocks noGrp="1"/>
          </p:cNvSpPr>
          <p:nvPr>
            <p:ph type="subTitle" idx="1"/>
          </p:nvPr>
        </p:nvSpPr>
        <p:spPr>
          <a:xfrm>
            <a:off x="1071538" y="3886200"/>
            <a:ext cx="7000924" cy="1752600"/>
          </a:xfrm>
        </p:spPr>
        <p:txBody>
          <a:bodyPr>
            <a:normAutofit fontScale="70000" lnSpcReduction="20000"/>
          </a:bodyPr>
          <a:lstStyle/>
          <a:p>
            <a:r>
              <a:rPr lang="en-GB" b="1" dirty="0" smtClean="0">
                <a:solidFill>
                  <a:srgbClr val="C00000"/>
                </a:solidFill>
              </a:rPr>
              <a:t>LESSON 5</a:t>
            </a:r>
          </a:p>
          <a:p>
            <a:r>
              <a:rPr lang="en-GB" b="1" dirty="0" smtClean="0">
                <a:solidFill>
                  <a:srgbClr val="C00000"/>
                </a:solidFill>
              </a:rPr>
              <a:t>The Concepts of</a:t>
            </a:r>
          </a:p>
          <a:p>
            <a:r>
              <a:rPr lang="en-GB" b="1" dirty="0" smtClean="0">
                <a:solidFill>
                  <a:srgbClr val="C00000"/>
                </a:solidFill>
              </a:rPr>
              <a:t> The Rule of Law and Democracy</a:t>
            </a:r>
          </a:p>
          <a:p>
            <a:r>
              <a:rPr lang="en-GB" b="1" dirty="0" smtClean="0">
                <a:solidFill>
                  <a:srgbClr val="C00000"/>
                </a:solidFill>
              </a:rPr>
              <a:t>BY CHARLES B G OUMA.LECTURER CUEA FACULTY OF LAW</a:t>
            </a:r>
            <a:endParaRPr lang="en-GB" b="1" dirty="0">
              <a:solidFill>
                <a:srgbClr val="C00000"/>
              </a:solidFill>
            </a:endParaRPr>
          </a:p>
        </p:txBody>
      </p:sp>
      <p:sp>
        <p:nvSpPr>
          <p:cNvPr id="4" name="Date Placeholder 3"/>
          <p:cNvSpPr>
            <a:spLocks noGrp="1"/>
          </p:cNvSpPr>
          <p:nvPr>
            <p:ph type="dt" sz="half" idx="10"/>
          </p:nvPr>
        </p:nvSpPr>
        <p:spPr/>
        <p:txBody>
          <a:bodyPr/>
          <a:lstStyle/>
          <a:p>
            <a:fld id="{6FA4A619-61D8-400B-8EC6-17B39CDA0EFD}"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1</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rtlCol="0">
            <a:normAutofit fontScale="90000"/>
          </a:bodyPr>
          <a:lstStyle/>
          <a:p>
            <a:pPr>
              <a:defRPr/>
            </a:pPr>
            <a:r>
              <a:rPr lang="en-GB" sz="3600" b="1" dirty="0" smtClean="0">
                <a:solidFill>
                  <a:srgbClr val="FF0000"/>
                </a:solidFill>
              </a:rPr>
              <a:t>What it means</a:t>
            </a:r>
            <a:r>
              <a:rPr lang="en-GB" sz="3600" dirty="0" smtClean="0"/>
              <a:t/>
            </a:r>
            <a:br>
              <a:rPr lang="en-GB" sz="3600" dirty="0" smtClean="0"/>
            </a:br>
            <a:endParaRPr lang="en-US" sz="3600" dirty="0" smtClean="0">
              <a:solidFill>
                <a:schemeClr val="tx2">
                  <a:satMod val="130000"/>
                </a:schemeClr>
              </a:solidFill>
            </a:endParaRPr>
          </a:p>
        </p:txBody>
      </p:sp>
      <p:sp>
        <p:nvSpPr>
          <p:cNvPr id="3" name="Content Placeholder 2"/>
          <p:cNvSpPr>
            <a:spLocks noGrp="1"/>
          </p:cNvSpPr>
          <p:nvPr>
            <p:ph idx="1"/>
          </p:nvPr>
        </p:nvSpPr>
        <p:spPr/>
        <p:txBody>
          <a:bodyPr rtlCol="0">
            <a:normAutofit fontScale="62500" lnSpcReduction="20000"/>
          </a:bodyPr>
          <a:lstStyle/>
          <a:p>
            <a:pPr marL="365760" indent="-283464" algn="ctr" eaLnBrk="1" fontAlgn="auto" hangingPunct="1">
              <a:spcAft>
                <a:spcPts val="0"/>
              </a:spcAft>
              <a:buFont typeface="Arial" pitchFamily="34" charset="0"/>
              <a:buNone/>
              <a:defRPr/>
            </a:pPr>
            <a:endParaRPr lang="en-US" u="sng" dirty="0" smtClean="0"/>
          </a:p>
          <a:p>
            <a:pPr marL="514350" indent="-514350" algn="just">
              <a:defRPr/>
            </a:pPr>
            <a:r>
              <a:rPr lang="en-US" sz="3600" b="1" dirty="0" smtClean="0">
                <a:solidFill>
                  <a:srgbClr val="C00000"/>
                </a:solidFill>
              </a:rPr>
              <a:t>A V Dicey</a:t>
            </a:r>
          </a:p>
          <a:p>
            <a:pPr marL="514350" indent="-514350" algn="just" eaLnBrk="1" fontAlgn="auto" hangingPunct="1">
              <a:spcAft>
                <a:spcPts val="0"/>
              </a:spcAft>
              <a:buFont typeface="+mj-lt"/>
              <a:buAutoNum type="arabicPeriod"/>
              <a:defRPr/>
            </a:pPr>
            <a:r>
              <a:rPr lang="en-US" sz="3600" dirty="0" smtClean="0"/>
              <a:t>No man is punishable or can be lawfully made to suffer in body or goods except for a distinct breach of the law established in the country in a legal manner before the ordinary courts of law</a:t>
            </a:r>
          </a:p>
          <a:p>
            <a:pPr marL="514350" indent="-514350" algn="just" eaLnBrk="1" fontAlgn="auto" hangingPunct="1">
              <a:spcAft>
                <a:spcPts val="0"/>
              </a:spcAft>
              <a:buFont typeface="+mj-lt"/>
              <a:buAutoNum type="arabicPeriod"/>
              <a:defRPr/>
            </a:pPr>
            <a:r>
              <a:rPr lang="en-US" sz="3600" dirty="0" smtClean="0"/>
              <a:t>Every man whatever his rank or condition, is subject to the ordinary law of the realm and is amenable to the jurisdiction of ordinary tribunals</a:t>
            </a:r>
          </a:p>
          <a:p>
            <a:pPr marL="514350" indent="-514350" algn="just" eaLnBrk="1" fontAlgn="auto" hangingPunct="1">
              <a:spcAft>
                <a:spcPts val="0"/>
              </a:spcAft>
              <a:buFont typeface="+mj-lt"/>
              <a:buAutoNum type="arabicPeriod"/>
              <a:defRPr/>
            </a:pPr>
            <a:r>
              <a:rPr lang="en-US" sz="3600" dirty="0" smtClean="0"/>
              <a:t>The general principles of constitutional law ,e.g. the right of personal liberty, public meetings, are the result of judicial decisions, determining the rights of private persons in particular cases brought before the ordinary courts of the land</a:t>
            </a:r>
          </a:p>
        </p:txBody>
      </p:sp>
      <p:sp>
        <p:nvSpPr>
          <p:cNvPr id="4" name="Date Placeholder 3"/>
          <p:cNvSpPr>
            <a:spLocks noGrp="1"/>
          </p:cNvSpPr>
          <p:nvPr>
            <p:ph type="dt" sz="quarter" idx="10"/>
          </p:nvPr>
        </p:nvSpPr>
        <p:spPr/>
        <p:txBody>
          <a:bodyPr/>
          <a:lstStyle/>
          <a:p>
            <a:pPr>
              <a:defRPr/>
            </a:pPr>
            <a:fld id="{9802C7F8-81F9-4395-870F-B315AD3CD614}" type="datetime1">
              <a:rPr lang="en-US" smtClean="0"/>
              <a:pPr>
                <a:defRPr/>
              </a:pPr>
              <a:t>11/8/2017</a:t>
            </a:fld>
            <a:endParaRPr lang="en-US"/>
          </a:p>
        </p:txBody>
      </p:sp>
      <p:sp>
        <p:nvSpPr>
          <p:cNvPr id="6" name="Footer Placeholder 5"/>
          <p:cNvSpPr>
            <a:spLocks noGrp="1"/>
          </p:cNvSpPr>
          <p:nvPr>
            <p:ph type="ftr" sz="quarter" idx="11"/>
          </p:nvPr>
        </p:nvSpPr>
        <p:spPr/>
        <p:txBody>
          <a:bodyPr/>
          <a:lstStyle/>
          <a:p>
            <a:pPr>
              <a:defRPr/>
            </a:pPr>
            <a:r>
              <a:rPr lang="en-GB" smtClean="0"/>
              <a:t>CBG OUMA &amp; CO ADVOCATES TRAINING DIVISION</a:t>
            </a:r>
            <a:endParaRPr lang="en-US"/>
          </a:p>
        </p:txBody>
      </p:sp>
      <p:sp>
        <p:nvSpPr>
          <p:cNvPr id="5" name="Slide Number Placeholder 4"/>
          <p:cNvSpPr>
            <a:spLocks noGrp="1"/>
          </p:cNvSpPr>
          <p:nvPr>
            <p:ph type="sldNum" sz="quarter" idx="12"/>
          </p:nvPr>
        </p:nvSpPr>
        <p:spPr/>
        <p:txBody>
          <a:bodyPr/>
          <a:lstStyle/>
          <a:p>
            <a:pPr>
              <a:defRPr/>
            </a:pPr>
            <a:fld id="{E6FC8DCC-DC3D-43F4-BDB0-D45F13BC0617}"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rtlCol="0">
            <a:normAutofit fontScale="90000"/>
          </a:bodyPr>
          <a:lstStyle/>
          <a:p>
            <a:pPr>
              <a:defRPr/>
            </a:pPr>
            <a:r>
              <a:rPr lang="en-GB" sz="4000" b="1" dirty="0" smtClean="0">
                <a:solidFill>
                  <a:srgbClr val="FF0000"/>
                </a:solidFill>
              </a:rPr>
              <a:t/>
            </a:r>
            <a:br>
              <a:rPr lang="en-GB" sz="4000" b="1" dirty="0" smtClean="0">
                <a:solidFill>
                  <a:srgbClr val="FF0000"/>
                </a:solidFill>
              </a:rPr>
            </a:br>
            <a:r>
              <a:rPr lang="en-GB" sz="4000" b="1" dirty="0" smtClean="0">
                <a:solidFill>
                  <a:srgbClr val="FF0000"/>
                </a:solidFill>
              </a:rPr>
              <a:t>Implications </a:t>
            </a:r>
            <a:r>
              <a:rPr lang="en-GB" sz="4000" b="1" dirty="0" smtClean="0">
                <a:solidFill>
                  <a:srgbClr val="FF0000"/>
                </a:solidFill>
              </a:rPr>
              <a:t>of Dicey’s exposition The first principle</a:t>
            </a:r>
            <a:br>
              <a:rPr lang="en-GB" sz="4000" b="1" dirty="0" smtClean="0">
                <a:solidFill>
                  <a:srgbClr val="FF0000"/>
                </a:solidFill>
              </a:rPr>
            </a:br>
            <a:endParaRPr lang="en-US" sz="4000" b="1" dirty="0" smtClean="0">
              <a:solidFill>
                <a:srgbClr val="FF0000"/>
              </a:solidFill>
            </a:endParaRPr>
          </a:p>
        </p:txBody>
      </p:sp>
      <p:sp>
        <p:nvSpPr>
          <p:cNvPr id="3" name="Content Placeholder 2"/>
          <p:cNvSpPr>
            <a:spLocks noGrp="1"/>
          </p:cNvSpPr>
          <p:nvPr>
            <p:ph idx="1"/>
          </p:nvPr>
        </p:nvSpPr>
        <p:spPr/>
        <p:txBody>
          <a:bodyPr rtlCol="0">
            <a:normAutofit fontScale="85000" lnSpcReduction="10000"/>
          </a:bodyPr>
          <a:lstStyle/>
          <a:p>
            <a:pPr marL="596646" indent="-514350" algn="just">
              <a:buFont typeface="+mj-lt"/>
              <a:buAutoNum type="arabicPeriod"/>
              <a:defRPr/>
            </a:pPr>
            <a:r>
              <a:rPr lang="en-US" sz="2600" dirty="0" smtClean="0">
                <a:solidFill>
                  <a:srgbClr val="C00000"/>
                </a:solidFill>
                <a:latin typeface="Arial Black" pitchFamily="34" charset="0"/>
              </a:rPr>
              <a:t>No </a:t>
            </a:r>
            <a:r>
              <a:rPr lang="en-US" sz="2600" dirty="0" smtClean="0">
                <a:solidFill>
                  <a:srgbClr val="C00000"/>
                </a:solidFill>
                <a:latin typeface="Arial Black" pitchFamily="34" charset="0"/>
              </a:rPr>
              <a:t>man is punishable or can be lawfully made to suffer in body or goods except for a distinct breach of the law established in the country in a legal manner before the ordinary courts of </a:t>
            </a:r>
            <a:r>
              <a:rPr lang="en-US" sz="2600" dirty="0" smtClean="0">
                <a:solidFill>
                  <a:srgbClr val="C00000"/>
                </a:solidFill>
                <a:latin typeface="Arial Black" pitchFamily="34" charset="0"/>
              </a:rPr>
              <a:t>law</a:t>
            </a:r>
            <a:endParaRPr lang="en-US" sz="2600" dirty="0" smtClean="0"/>
          </a:p>
          <a:p>
            <a:pPr marL="765810" lvl="1" indent="-283464" algn="just">
              <a:buFont typeface="Wingdings" pitchFamily="2" charset="2"/>
              <a:buChar char="q"/>
              <a:defRPr/>
            </a:pPr>
            <a:r>
              <a:rPr lang="en-US" sz="3100" dirty="0" smtClean="0"/>
              <a:t>There </a:t>
            </a:r>
            <a:r>
              <a:rPr lang="en-US" sz="3100" dirty="0" smtClean="0"/>
              <a:t>should be no retrospective legislation</a:t>
            </a:r>
          </a:p>
          <a:p>
            <a:pPr marL="765810" lvl="1" indent="-283464" algn="just">
              <a:buFont typeface="Wingdings" pitchFamily="2" charset="2"/>
              <a:buChar char="q"/>
              <a:defRPr/>
            </a:pPr>
            <a:r>
              <a:rPr lang="en-US" sz="3100" dirty="0" smtClean="0"/>
              <a:t>For an act to be unlawful it must have been committed in the ordinary manner. No room for strict liability</a:t>
            </a:r>
          </a:p>
          <a:p>
            <a:pPr marL="765810" lvl="1" indent="-283464" algn="just">
              <a:buFont typeface="Wingdings" pitchFamily="2" charset="2"/>
              <a:buChar char="q"/>
              <a:defRPr/>
            </a:pPr>
            <a:r>
              <a:rPr lang="en-US" sz="3100" dirty="0" smtClean="0"/>
              <a:t>The establishment that the offense was committed  must be according to the general principles of law</a:t>
            </a:r>
          </a:p>
          <a:p>
            <a:pPr marL="765810" lvl="1" indent="-283464" algn="just">
              <a:buFont typeface="Wingdings" pitchFamily="2" charset="2"/>
              <a:buChar char="q"/>
              <a:defRPr/>
            </a:pPr>
            <a:r>
              <a:rPr lang="en-US" sz="3100" dirty="0" smtClean="0"/>
              <a:t>The trial must be before ordinary courts of law </a:t>
            </a:r>
          </a:p>
          <a:p>
            <a:pPr marL="365760" indent="-283464" algn="just" eaLnBrk="1" fontAlgn="auto" hangingPunct="1">
              <a:spcAft>
                <a:spcPts val="0"/>
              </a:spcAft>
              <a:buFont typeface="Arial" pitchFamily="34" charset="0"/>
              <a:buChar char="•"/>
              <a:defRPr/>
            </a:pPr>
            <a:endParaRPr lang="en-US" dirty="0" smtClean="0"/>
          </a:p>
        </p:txBody>
      </p:sp>
      <p:sp>
        <p:nvSpPr>
          <p:cNvPr id="4" name="Date Placeholder 3"/>
          <p:cNvSpPr>
            <a:spLocks noGrp="1"/>
          </p:cNvSpPr>
          <p:nvPr>
            <p:ph type="dt" sz="quarter" idx="10"/>
          </p:nvPr>
        </p:nvSpPr>
        <p:spPr/>
        <p:txBody>
          <a:bodyPr/>
          <a:lstStyle/>
          <a:p>
            <a:pPr>
              <a:defRPr/>
            </a:pPr>
            <a:fld id="{0AB0C355-A963-4D2B-8685-85570A6E77B5}" type="datetime1">
              <a:rPr lang="en-US" smtClean="0"/>
              <a:pPr>
                <a:defRPr/>
              </a:pPr>
              <a:t>11/8/2017</a:t>
            </a:fld>
            <a:endParaRPr lang="en-US"/>
          </a:p>
        </p:txBody>
      </p:sp>
      <p:sp>
        <p:nvSpPr>
          <p:cNvPr id="6" name="Footer Placeholder 5"/>
          <p:cNvSpPr>
            <a:spLocks noGrp="1"/>
          </p:cNvSpPr>
          <p:nvPr>
            <p:ph type="ftr" sz="quarter" idx="11"/>
          </p:nvPr>
        </p:nvSpPr>
        <p:spPr/>
        <p:txBody>
          <a:bodyPr/>
          <a:lstStyle/>
          <a:p>
            <a:pPr>
              <a:defRPr/>
            </a:pPr>
            <a:r>
              <a:rPr lang="en-GB" smtClean="0"/>
              <a:t>CBG OUMA &amp; CO ADVOCATES TRAINING DIVISION</a:t>
            </a:r>
            <a:endParaRPr lang="en-US"/>
          </a:p>
        </p:txBody>
      </p:sp>
      <p:sp>
        <p:nvSpPr>
          <p:cNvPr id="5" name="Slide Number Placeholder 4"/>
          <p:cNvSpPr>
            <a:spLocks noGrp="1"/>
          </p:cNvSpPr>
          <p:nvPr>
            <p:ph type="sldNum" sz="quarter" idx="12"/>
          </p:nvPr>
        </p:nvSpPr>
        <p:spPr/>
        <p:txBody>
          <a:bodyPr/>
          <a:lstStyle/>
          <a:p>
            <a:pPr>
              <a:defRPr/>
            </a:pPr>
            <a:fld id="{5C08C724-45D3-47AC-9844-E7E7321AC165}" type="slidenum">
              <a:rPr lang="en-US"/>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rtlCol="0">
            <a:normAutofit fontScale="90000"/>
          </a:bodyPr>
          <a:lstStyle/>
          <a:p>
            <a:pPr>
              <a:defRPr/>
            </a:pPr>
            <a:r>
              <a:rPr lang="en-GB" b="1" dirty="0" smtClean="0">
                <a:solidFill>
                  <a:srgbClr val="FF0000"/>
                </a:solidFill>
              </a:rPr>
              <a:t/>
            </a:r>
            <a:br>
              <a:rPr lang="en-GB" b="1" dirty="0" smtClean="0">
                <a:solidFill>
                  <a:srgbClr val="FF0000"/>
                </a:solidFill>
              </a:rPr>
            </a:br>
            <a:r>
              <a:rPr lang="en-GB" b="1" dirty="0" smtClean="0">
                <a:solidFill>
                  <a:srgbClr val="FF0000"/>
                </a:solidFill>
              </a:rPr>
              <a:t/>
            </a:r>
            <a:br>
              <a:rPr lang="en-GB" b="1" dirty="0" smtClean="0">
                <a:solidFill>
                  <a:srgbClr val="FF0000"/>
                </a:solidFill>
              </a:rPr>
            </a:br>
            <a:r>
              <a:rPr lang="en-GB" b="1" dirty="0" smtClean="0">
                <a:solidFill>
                  <a:srgbClr val="FF0000"/>
                </a:solidFill>
              </a:rPr>
              <a:t>Implications </a:t>
            </a:r>
            <a:r>
              <a:rPr lang="en-GB" b="1" dirty="0" smtClean="0">
                <a:solidFill>
                  <a:srgbClr val="FF0000"/>
                </a:solidFill>
              </a:rPr>
              <a:t>of Dicey’s exposition</a:t>
            </a:r>
            <a:br>
              <a:rPr lang="en-GB" b="1" dirty="0" smtClean="0">
                <a:solidFill>
                  <a:srgbClr val="FF0000"/>
                </a:solidFill>
              </a:rPr>
            </a:br>
            <a:r>
              <a:rPr lang="en-GB" b="1" dirty="0" smtClean="0">
                <a:solidFill>
                  <a:srgbClr val="FF0000"/>
                </a:solidFill>
              </a:rPr>
              <a:t>The second principle</a:t>
            </a:r>
            <a:br>
              <a:rPr lang="en-GB" b="1" dirty="0" smtClean="0">
                <a:solidFill>
                  <a:srgbClr val="FF0000"/>
                </a:solidFill>
              </a:rPr>
            </a:br>
            <a:r>
              <a:rPr lang="en-GB" dirty="0" smtClean="0"/>
              <a:t/>
            </a:r>
            <a:br>
              <a:rPr lang="en-GB" dirty="0" smtClean="0"/>
            </a:br>
            <a:endParaRPr lang="en-US" sz="4000" dirty="0" smtClean="0">
              <a:solidFill>
                <a:schemeClr val="tx2">
                  <a:satMod val="130000"/>
                </a:schemeClr>
              </a:solidFill>
            </a:endParaRPr>
          </a:p>
        </p:txBody>
      </p:sp>
      <p:sp>
        <p:nvSpPr>
          <p:cNvPr id="3" name="Content Placeholder 2"/>
          <p:cNvSpPr>
            <a:spLocks noGrp="1"/>
          </p:cNvSpPr>
          <p:nvPr>
            <p:ph idx="1"/>
          </p:nvPr>
        </p:nvSpPr>
        <p:spPr/>
        <p:txBody>
          <a:bodyPr rtlCol="0">
            <a:normAutofit fontScale="92500" lnSpcReduction="20000"/>
          </a:bodyPr>
          <a:lstStyle/>
          <a:p>
            <a:pPr marL="596646" indent="-514350" algn="just">
              <a:buFont typeface="+mj-lt"/>
              <a:buAutoNum type="arabicPeriod" startAt="2"/>
              <a:defRPr/>
            </a:pPr>
            <a:r>
              <a:rPr lang="en-US" dirty="0" smtClean="0">
                <a:solidFill>
                  <a:srgbClr val="C00000"/>
                </a:solidFill>
                <a:latin typeface="Arial Black" pitchFamily="34" charset="0"/>
              </a:rPr>
              <a:t>Every man whatever his rank or condition, is subject to the ordinary law of the realm and is amenable to the jurisdiction of ordinary </a:t>
            </a:r>
            <a:r>
              <a:rPr lang="en-US" dirty="0" smtClean="0">
                <a:solidFill>
                  <a:srgbClr val="C00000"/>
                </a:solidFill>
                <a:latin typeface="Arial Black" pitchFamily="34" charset="0"/>
              </a:rPr>
              <a:t>tribunals</a:t>
            </a:r>
            <a:endParaRPr lang="en-US" dirty="0" smtClean="0"/>
          </a:p>
          <a:p>
            <a:pPr marL="765810" lvl="1" indent="-283464" algn="just">
              <a:buFont typeface="Wingdings" pitchFamily="2" charset="2"/>
              <a:buChar char="q"/>
              <a:defRPr/>
            </a:pPr>
            <a:r>
              <a:rPr lang="en-US" sz="3000" dirty="0" smtClean="0"/>
              <a:t>There must </a:t>
            </a:r>
            <a:r>
              <a:rPr lang="en-US" sz="3000" dirty="0" smtClean="0"/>
              <a:t>be equality before the law</a:t>
            </a:r>
          </a:p>
          <a:p>
            <a:pPr marL="765810" lvl="1" indent="-283464" algn="just">
              <a:buFont typeface="Wingdings" pitchFamily="2" charset="2"/>
              <a:buChar char="q"/>
              <a:defRPr/>
            </a:pPr>
            <a:r>
              <a:rPr lang="en-US" sz="3000" dirty="0" smtClean="0"/>
              <a:t>There should in particular no special courts to try administrative law issues as was the case in France</a:t>
            </a:r>
          </a:p>
          <a:p>
            <a:pPr marL="765810" lvl="1" indent="-283464" algn="just">
              <a:buFont typeface="Wingdings" pitchFamily="2" charset="2"/>
              <a:buChar char="q"/>
              <a:defRPr/>
            </a:pPr>
            <a:r>
              <a:rPr lang="en-US" sz="3000" dirty="0" smtClean="0"/>
              <a:t>There should be no privileges or immunities accorded to </a:t>
            </a:r>
            <a:r>
              <a:rPr lang="en-US" sz="3000" dirty="0" smtClean="0"/>
              <a:t>anybody</a:t>
            </a:r>
            <a:endParaRPr lang="en-US" sz="3000" dirty="0" smtClean="0"/>
          </a:p>
        </p:txBody>
      </p:sp>
      <p:sp>
        <p:nvSpPr>
          <p:cNvPr id="4" name="Date Placeholder 3"/>
          <p:cNvSpPr>
            <a:spLocks noGrp="1"/>
          </p:cNvSpPr>
          <p:nvPr>
            <p:ph type="dt" sz="quarter" idx="10"/>
          </p:nvPr>
        </p:nvSpPr>
        <p:spPr/>
        <p:txBody>
          <a:bodyPr/>
          <a:lstStyle/>
          <a:p>
            <a:pPr>
              <a:defRPr/>
            </a:pPr>
            <a:fld id="{017A1D3C-A4CC-406D-9224-4903A758B46F}" type="datetime1">
              <a:rPr lang="en-US" smtClean="0"/>
              <a:pPr>
                <a:defRPr/>
              </a:pPr>
              <a:t>11/8/2017</a:t>
            </a:fld>
            <a:endParaRPr lang="en-US"/>
          </a:p>
        </p:txBody>
      </p:sp>
      <p:sp>
        <p:nvSpPr>
          <p:cNvPr id="6" name="Footer Placeholder 5"/>
          <p:cNvSpPr>
            <a:spLocks noGrp="1"/>
          </p:cNvSpPr>
          <p:nvPr>
            <p:ph type="ftr" sz="quarter" idx="11"/>
          </p:nvPr>
        </p:nvSpPr>
        <p:spPr/>
        <p:txBody>
          <a:bodyPr/>
          <a:lstStyle/>
          <a:p>
            <a:pPr>
              <a:defRPr/>
            </a:pPr>
            <a:r>
              <a:rPr lang="en-GB" smtClean="0"/>
              <a:t>CBG OUMA &amp; CO ADVOCATES TRAINING DIVISION</a:t>
            </a:r>
            <a:endParaRPr lang="en-US"/>
          </a:p>
        </p:txBody>
      </p:sp>
      <p:sp>
        <p:nvSpPr>
          <p:cNvPr id="5" name="Slide Number Placeholder 4"/>
          <p:cNvSpPr>
            <a:spLocks noGrp="1"/>
          </p:cNvSpPr>
          <p:nvPr>
            <p:ph type="sldNum" sz="quarter" idx="12"/>
          </p:nvPr>
        </p:nvSpPr>
        <p:spPr/>
        <p:txBody>
          <a:bodyPr/>
          <a:lstStyle/>
          <a:p>
            <a:pPr>
              <a:defRPr/>
            </a:pPr>
            <a:fld id="{C25E6632-C0A0-4A8B-884C-FA6C6CE5C42E}" type="slidenum">
              <a:rPr lang="en-US"/>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solidFill>
                  <a:srgbClr val="FF0000"/>
                </a:solidFill>
              </a:rPr>
              <a:t>Implications of Dicey’s exposition The </a:t>
            </a:r>
            <a:r>
              <a:rPr lang="en-GB" sz="3200" b="1" dirty="0" smtClean="0">
                <a:solidFill>
                  <a:srgbClr val="FF0000"/>
                </a:solidFill>
              </a:rPr>
              <a:t>Third principle</a:t>
            </a:r>
            <a:endParaRPr lang="en-GB" sz="3200" dirty="0"/>
          </a:p>
        </p:txBody>
      </p:sp>
      <p:sp>
        <p:nvSpPr>
          <p:cNvPr id="3" name="Content Placeholder 2"/>
          <p:cNvSpPr>
            <a:spLocks noGrp="1"/>
          </p:cNvSpPr>
          <p:nvPr>
            <p:ph idx="1"/>
          </p:nvPr>
        </p:nvSpPr>
        <p:spPr>
          <a:xfrm>
            <a:off x="428596" y="1785926"/>
            <a:ext cx="8229600" cy="4525963"/>
          </a:xfrm>
        </p:spPr>
        <p:txBody>
          <a:bodyPr>
            <a:normAutofit fontScale="92500" lnSpcReduction="20000"/>
          </a:bodyPr>
          <a:lstStyle/>
          <a:p>
            <a:pPr marL="596646" indent="-514350" algn="just">
              <a:buFont typeface="+mj-lt"/>
              <a:buAutoNum type="arabicPeriod" startAt="3"/>
              <a:defRPr/>
            </a:pPr>
            <a:r>
              <a:rPr lang="en-US" sz="3000" b="1" dirty="0" smtClean="0">
                <a:solidFill>
                  <a:srgbClr val="C00000"/>
                </a:solidFill>
                <a:latin typeface="Arial Black" pitchFamily="34" charset="0"/>
              </a:rPr>
              <a:t>The general principles of constitutional law ,e.g. the right of personal liberty, public meetings, are the result of judicial decisions, determining the rights of private persons in particular cases brought before the ordinary courts of the </a:t>
            </a:r>
            <a:r>
              <a:rPr lang="en-US" sz="3000" b="1" dirty="0" smtClean="0">
                <a:solidFill>
                  <a:srgbClr val="C00000"/>
                </a:solidFill>
                <a:latin typeface="Arial Black" pitchFamily="34" charset="0"/>
              </a:rPr>
              <a:t>land</a:t>
            </a:r>
            <a:endParaRPr lang="en-US" sz="3000" dirty="0" smtClean="0"/>
          </a:p>
          <a:p>
            <a:pPr marL="765810" lvl="1" indent="-283464" algn="just">
              <a:buFont typeface="Wingdings" pitchFamily="2" charset="2"/>
              <a:buChar char="q"/>
              <a:defRPr/>
            </a:pPr>
            <a:r>
              <a:rPr lang="en-US" sz="3000" dirty="0" smtClean="0"/>
              <a:t>It </a:t>
            </a:r>
            <a:r>
              <a:rPr lang="en-US" sz="3000" dirty="0" smtClean="0"/>
              <a:t>is the unhampered access to the courts that is the guarantee of fundamental rights and civil liberties</a:t>
            </a:r>
          </a:p>
          <a:p>
            <a:pPr marL="765810" lvl="1" indent="-283464" algn="just">
              <a:buFont typeface="Wingdings" pitchFamily="2" charset="2"/>
              <a:buChar char="q"/>
              <a:defRPr/>
            </a:pPr>
            <a:r>
              <a:rPr lang="en-US" sz="3000" dirty="0" smtClean="0"/>
              <a:t>There must be effective judicial sanctions for any violations of those rights and liberties</a:t>
            </a:r>
          </a:p>
          <a:p>
            <a:endParaRPr lang="en-GB" dirty="0"/>
          </a:p>
        </p:txBody>
      </p:sp>
      <p:sp>
        <p:nvSpPr>
          <p:cNvPr id="4" name="Date Placeholder 3"/>
          <p:cNvSpPr>
            <a:spLocks noGrp="1"/>
          </p:cNvSpPr>
          <p:nvPr>
            <p:ph type="dt" sz="half" idx="10"/>
          </p:nvPr>
        </p:nvSpPr>
        <p:spPr/>
        <p:txBody>
          <a:bodyPr/>
          <a:lstStyle/>
          <a:p>
            <a:fld id="{189881B4-18DB-4BD9-B178-58CDCEB5A8E9}" type="datetime1">
              <a:rPr lang="en-US" smtClean="0"/>
              <a:pPr/>
              <a:t>11/8/2017</a:t>
            </a:fld>
            <a:endParaRPr lang="en-GB"/>
          </a:p>
        </p:txBody>
      </p:sp>
      <p:sp>
        <p:nvSpPr>
          <p:cNvPr id="5" name="Footer Placeholder 4"/>
          <p:cNvSpPr>
            <a:spLocks noGrp="1"/>
          </p:cNvSpPr>
          <p:nvPr>
            <p:ph type="ftr" sz="quarter" idx="11"/>
          </p:nvPr>
        </p:nvSpPr>
        <p:spPr/>
        <p:txBody>
          <a:bodyPr/>
          <a:lstStyle/>
          <a:p>
            <a:r>
              <a:rPr lang="en-GB" smtClean="0"/>
              <a:t>CBG OUMA &amp; CO ADVOCATES TRAINING DIVISION</a:t>
            </a:r>
            <a:endParaRPr lang="en-GB"/>
          </a:p>
        </p:txBody>
      </p:sp>
      <p:sp>
        <p:nvSpPr>
          <p:cNvPr id="6" name="Slide Number Placeholder 5"/>
          <p:cNvSpPr>
            <a:spLocks noGrp="1"/>
          </p:cNvSpPr>
          <p:nvPr>
            <p:ph type="sldNum" sz="quarter" idx="12"/>
          </p:nvPr>
        </p:nvSpPr>
        <p:spPr/>
        <p:txBody>
          <a:bodyPr/>
          <a:lstStyle/>
          <a:p>
            <a:fld id="{053717B0-31ED-497B-BE83-5A085E102D40}"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rtlCol="0">
            <a:normAutofit fontScale="90000"/>
          </a:bodyPr>
          <a:lstStyle/>
          <a:p>
            <a:pPr>
              <a:defRPr/>
            </a:pPr>
            <a:r>
              <a:rPr lang="en-US" sz="3600" dirty="0" smtClean="0">
                <a:solidFill>
                  <a:schemeClr val="tx2">
                    <a:satMod val="130000"/>
                  </a:schemeClr>
                </a:solidFill>
              </a:rPr>
              <a:t> </a:t>
            </a:r>
            <a:br>
              <a:rPr lang="en-US" sz="3600" dirty="0" smtClean="0">
                <a:solidFill>
                  <a:schemeClr val="tx2">
                    <a:satMod val="130000"/>
                  </a:schemeClr>
                </a:solidFill>
              </a:rPr>
            </a:br>
            <a:r>
              <a:rPr lang="en-US" sz="3200" b="1" dirty="0" smtClean="0">
                <a:solidFill>
                  <a:srgbClr val="C00000"/>
                </a:solidFill>
              </a:rPr>
              <a:t>Criticism of the </a:t>
            </a:r>
            <a:r>
              <a:rPr lang="en-US" sz="3200" b="1" dirty="0" err="1" smtClean="0">
                <a:solidFill>
                  <a:srgbClr val="C00000"/>
                </a:solidFill>
              </a:rPr>
              <a:t>Diceyan</a:t>
            </a:r>
            <a:r>
              <a:rPr lang="en-US" sz="3200" b="1" dirty="0" smtClean="0">
                <a:solidFill>
                  <a:srgbClr val="C00000"/>
                </a:solidFill>
              </a:rPr>
              <a:t> </a:t>
            </a:r>
            <a:r>
              <a:rPr lang="en-US" sz="3200" b="1" dirty="0" smtClean="0">
                <a:solidFill>
                  <a:srgbClr val="C00000"/>
                </a:solidFill>
              </a:rPr>
              <a:t>principles</a:t>
            </a:r>
            <a:br>
              <a:rPr lang="en-US" sz="3200" b="1" dirty="0" smtClean="0">
                <a:solidFill>
                  <a:srgbClr val="C00000"/>
                </a:solidFill>
              </a:rPr>
            </a:br>
            <a:endParaRPr lang="en-US" sz="3600" dirty="0" smtClean="0">
              <a:solidFill>
                <a:schemeClr val="tx2">
                  <a:satMod val="130000"/>
                </a:schemeClr>
              </a:solidFill>
            </a:endParaRPr>
          </a:p>
        </p:txBody>
      </p:sp>
      <p:sp>
        <p:nvSpPr>
          <p:cNvPr id="3" name="Content Placeholder 2"/>
          <p:cNvSpPr>
            <a:spLocks noGrp="1"/>
          </p:cNvSpPr>
          <p:nvPr>
            <p:ph idx="1"/>
          </p:nvPr>
        </p:nvSpPr>
        <p:spPr/>
        <p:txBody>
          <a:bodyPr rtlCol="0">
            <a:normAutofit fontScale="92500"/>
          </a:bodyPr>
          <a:lstStyle/>
          <a:p>
            <a:pPr marL="365760" indent="-283464" algn="just" eaLnBrk="1" fontAlgn="auto" hangingPunct="1">
              <a:spcAft>
                <a:spcPts val="0"/>
              </a:spcAft>
              <a:buFont typeface="Arial" pitchFamily="34" charset="0"/>
              <a:buChar char="•"/>
              <a:defRPr/>
            </a:pPr>
            <a:r>
              <a:rPr lang="en-US" dirty="0" smtClean="0"/>
              <a:t>They </a:t>
            </a:r>
            <a:r>
              <a:rPr lang="en-US" dirty="0" smtClean="0"/>
              <a:t>focus too much on individual rights at the expense of community rights. When there is a clash between community rights and individual rights community rights should prevail</a:t>
            </a:r>
          </a:p>
          <a:p>
            <a:pPr marL="365760" indent="-283464" algn="just" eaLnBrk="1" fontAlgn="auto" hangingPunct="1">
              <a:spcAft>
                <a:spcPts val="0"/>
              </a:spcAft>
              <a:buFont typeface="Arial" pitchFamily="34" charset="0"/>
              <a:buChar char="•"/>
              <a:defRPr/>
            </a:pPr>
            <a:r>
              <a:rPr lang="en-US" dirty="0" smtClean="0"/>
              <a:t>Extensive government programmes need extensive powers and a lot of discretion</a:t>
            </a:r>
          </a:p>
          <a:p>
            <a:pPr marL="365760" indent="-283464" algn="just" eaLnBrk="1" fontAlgn="auto" hangingPunct="1">
              <a:spcAft>
                <a:spcPts val="0"/>
              </a:spcAft>
              <a:buFont typeface="Arial" pitchFamily="34" charset="0"/>
              <a:buChar char="•"/>
              <a:defRPr/>
            </a:pPr>
            <a:r>
              <a:rPr lang="en-US" dirty="0" smtClean="0"/>
              <a:t>A lot of government activity cannot be undertaken unless the officials are protected by necessary privileges and immunities</a:t>
            </a:r>
          </a:p>
        </p:txBody>
      </p:sp>
      <p:sp>
        <p:nvSpPr>
          <p:cNvPr id="4" name="Date Placeholder 3"/>
          <p:cNvSpPr>
            <a:spLocks noGrp="1"/>
          </p:cNvSpPr>
          <p:nvPr>
            <p:ph type="dt" sz="quarter" idx="10"/>
          </p:nvPr>
        </p:nvSpPr>
        <p:spPr/>
        <p:txBody>
          <a:bodyPr/>
          <a:lstStyle/>
          <a:p>
            <a:pPr>
              <a:defRPr/>
            </a:pPr>
            <a:fld id="{78E2DEA8-3799-4D7F-9FFB-2D1F409AD672}" type="datetime1">
              <a:rPr lang="en-US" smtClean="0"/>
              <a:pPr>
                <a:defRPr/>
              </a:pPr>
              <a:t>11/8/2017</a:t>
            </a:fld>
            <a:endParaRPr lang="en-US"/>
          </a:p>
        </p:txBody>
      </p:sp>
      <p:sp>
        <p:nvSpPr>
          <p:cNvPr id="6" name="Footer Placeholder 5"/>
          <p:cNvSpPr>
            <a:spLocks noGrp="1"/>
          </p:cNvSpPr>
          <p:nvPr>
            <p:ph type="ftr" sz="quarter" idx="11"/>
          </p:nvPr>
        </p:nvSpPr>
        <p:spPr/>
        <p:txBody>
          <a:bodyPr/>
          <a:lstStyle/>
          <a:p>
            <a:pPr>
              <a:defRPr/>
            </a:pPr>
            <a:r>
              <a:rPr lang="en-GB" smtClean="0"/>
              <a:t>CBG OUMA &amp; CO ADVOCATES TRAINING DIVISION</a:t>
            </a:r>
            <a:endParaRPr lang="en-US"/>
          </a:p>
        </p:txBody>
      </p:sp>
      <p:sp>
        <p:nvSpPr>
          <p:cNvPr id="5" name="Slide Number Placeholder 4"/>
          <p:cNvSpPr>
            <a:spLocks noGrp="1"/>
          </p:cNvSpPr>
          <p:nvPr>
            <p:ph type="sldNum" sz="quarter" idx="12"/>
          </p:nvPr>
        </p:nvSpPr>
        <p:spPr/>
        <p:txBody>
          <a:bodyPr/>
          <a:lstStyle/>
          <a:p>
            <a:pPr>
              <a:defRPr/>
            </a:pPr>
            <a:fld id="{B7FF117C-E93D-4795-9826-4F32A64D7E86}" type="slidenum">
              <a:rPr lang="en-US"/>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rtlCol="0">
            <a:normAutofit fontScale="90000"/>
          </a:bodyPr>
          <a:lstStyle/>
          <a:p>
            <a:pPr>
              <a:defRPr/>
            </a:pPr>
            <a:r>
              <a:rPr lang="en-GB" sz="3600" b="1" dirty="0" smtClean="0">
                <a:solidFill>
                  <a:srgbClr val="FF0000"/>
                </a:solidFill>
              </a:rPr>
              <a:t/>
            </a:r>
            <a:br>
              <a:rPr lang="en-GB" sz="3600" b="1" dirty="0" smtClean="0">
                <a:solidFill>
                  <a:srgbClr val="FF0000"/>
                </a:solidFill>
              </a:rPr>
            </a:br>
            <a:r>
              <a:rPr lang="en-GB" sz="3600" b="1" dirty="0" smtClean="0">
                <a:solidFill>
                  <a:srgbClr val="FF0000"/>
                </a:solidFill>
              </a:rPr>
              <a:t> </a:t>
            </a:r>
            <a:r>
              <a:rPr lang="en-GB" sz="3600" b="1" dirty="0" smtClean="0">
                <a:solidFill>
                  <a:srgbClr val="FF0000"/>
                </a:solidFill>
              </a:rPr>
              <a:t>Criticism of the Dicey an principles</a:t>
            </a:r>
          </a:p>
        </p:txBody>
      </p:sp>
      <p:sp>
        <p:nvSpPr>
          <p:cNvPr id="33795" name="Content Placeholder 2"/>
          <p:cNvSpPr>
            <a:spLocks noGrp="1"/>
          </p:cNvSpPr>
          <p:nvPr>
            <p:ph idx="1"/>
          </p:nvPr>
        </p:nvSpPr>
        <p:spPr/>
        <p:txBody>
          <a:bodyPr>
            <a:normAutofit/>
          </a:bodyPr>
          <a:lstStyle/>
          <a:p>
            <a:pPr algn="just" eaLnBrk="1" hangingPunct="1"/>
            <a:r>
              <a:rPr lang="en-US" sz="2800" dirty="0" smtClean="0"/>
              <a:t>Some </a:t>
            </a:r>
            <a:r>
              <a:rPr lang="en-US" sz="2800" dirty="0" smtClean="0"/>
              <a:t>government officials need special powers to execute their actions effectively</a:t>
            </a:r>
          </a:p>
          <a:p>
            <a:pPr algn="just" eaLnBrk="1" hangingPunct="1"/>
            <a:r>
              <a:rPr lang="en-US" sz="2800" dirty="0" smtClean="0"/>
              <a:t>Specialized tribunals are better suited to handle certain complex cases than the ordinary courts of the land</a:t>
            </a:r>
          </a:p>
          <a:p>
            <a:pPr algn="just" eaLnBrk="1" hangingPunct="1"/>
            <a:r>
              <a:rPr lang="en-US" sz="2800" dirty="0" smtClean="0"/>
              <a:t>Even at his time the monarch was immune to judicial proceedings, the crown enjoyed absolute immunity in tort and contract and there was an extensive system of administrative law</a:t>
            </a:r>
          </a:p>
          <a:p>
            <a:pPr eaLnBrk="1" hangingPunct="1"/>
            <a:endParaRPr lang="en-US" dirty="0" smtClean="0"/>
          </a:p>
          <a:p>
            <a:pPr eaLnBrk="1" hangingPunct="1">
              <a:buFont typeface="Arial" charset="0"/>
              <a:buNone/>
            </a:pPr>
            <a:endParaRPr lang="en-US" dirty="0" smtClean="0"/>
          </a:p>
        </p:txBody>
      </p:sp>
      <p:sp>
        <p:nvSpPr>
          <p:cNvPr id="4" name="Date Placeholder 3"/>
          <p:cNvSpPr>
            <a:spLocks noGrp="1"/>
          </p:cNvSpPr>
          <p:nvPr>
            <p:ph type="dt" sz="quarter" idx="10"/>
          </p:nvPr>
        </p:nvSpPr>
        <p:spPr/>
        <p:txBody>
          <a:bodyPr/>
          <a:lstStyle/>
          <a:p>
            <a:pPr>
              <a:defRPr/>
            </a:pPr>
            <a:fld id="{FE62B3B6-CA84-42F7-B011-20AD0C767113}" type="datetime1">
              <a:rPr lang="en-US" smtClean="0"/>
              <a:pPr>
                <a:defRPr/>
              </a:pPr>
              <a:t>11/8/2017</a:t>
            </a:fld>
            <a:endParaRPr lang="en-US"/>
          </a:p>
        </p:txBody>
      </p:sp>
      <p:sp>
        <p:nvSpPr>
          <p:cNvPr id="5" name="Footer Placeholder 4"/>
          <p:cNvSpPr>
            <a:spLocks noGrp="1"/>
          </p:cNvSpPr>
          <p:nvPr>
            <p:ph type="ftr" sz="quarter" idx="11"/>
          </p:nvPr>
        </p:nvSpPr>
        <p:spPr/>
        <p:txBody>
          <a:bodyPr/>
          <a:lstStyle/>
          <a:p>
            <a:pPr>
              <a:defRPr/>
            </a:pPr>
            <a:r>
              <a:rPr lang="en-GB" smtClean="0"/>
              <a:t>CBG OUMA &amp; CO ADVOCATES TRAINING DIVISION</a:t>
            </a:r>
            <a:endParaRPr lang="en-US"/>
          </a:p>
        </p:txBody>
      </p:sp>
      <p:sp>
        <p:nvSpPr>
          <p:cNvPr id="6" name="Slide Number Placeholder 5"/>
          <p:cNvSpPr>
            <a:spLocks noGrp="1"/>
          </p:cNvSpPr>
          <p:nvPr>
            <p:ph type="sldNum" sz="quarter" idx="12"/>
          </p:nvPr>
        </p:nvSpPr>
        <p:spPr/>
        <p:txBody>
          <a:bodyPr/>
          <a:lstStyle/>
          <a:p>
            <a:pPr>
              <a:defRPr/>
            </a:pPr>
            <a:fld id="{8935A0A4-A47F-4860-ADC7-A4950B71018B}" type="slidenum">
              <a:rPr lang="en-US"/>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rtlCol="0">
            <a:normAutofit/>
          </a:bodyPr>
          <a:lstStyle/>
          <a:p>
            <a:pPr>
              <a:defRPr/>
            </a:pPr>
            <a:r>
              <a:rPr lang="en-GB" sz="3600" b="1" dirty="0" smtClean="0">
                <a:solidFill>
                  <a:srgbClr val="FF0000"/>
                </a:solidFill>
              </a:rPr>
              <a:t>Strengths of Dicey's  Exposition</a:t>
            </a:r>
          </a:p>
        </p:txBody>
      </p:sp>
      <p:sp>
        <p:nvSpPr>
          <p:cNvPr id="3" name="Content Placeholder 2"/>
          <p:cNvSpPr>
            <a:spLocks noGrp="1"/>
          </p:cNvSpPr>
          <p:nvPr>
            <p:ph idx="1"/>
          </p:nvPr>
        </p:nvSpPr>
        <p:spPr/>
        <p:txBody>
          <a:bodyPr rtlCol="0">
            <a:normAutofit lnSpcReduction="10000"/>
          </a:bodyPr>
          <a:lstStyle/>
          <a:p>
            <a:pPr marL="365760" indent="-283464" algn="just" eaLnBrk="1" fontAlgn="auto" hangingPunct="1">
              <a:spcAft>
                <a:spcPts val="0"/>
              </a:spcAft>
              <a:buFont typeface="Arial" pitchFamily="34" charset="0"/>
              <a:buChar char="•"/>
              <a:defRPr/>
            </a:pPr>
            <a:r>
              <a:rPr lang="en-US" dirty="0" smtClean="0"/>
              <a:t>It </a:t>
            </a:r>
            <a:r>
              <a:rPr lang="en-US" dirty="0" smtClean="0"/>
              <a:t>provides an </a:t>
            </a:r>
            <a:r>
              <a:rPr lang="en-US" b="1" dirty="0" smtClean="0"/>
              <a:t>idealist standard </a:t>
            </a:r>
            <a:r>
              <a:rPr lang="en-US" dirty="0" smtClean="0"/>
              <a:t>against which government action can be judged</a:t>
            </a:r>
          </a:p>
          <a:p>
            <a:pPr marL="365760" indent="-283464" algn="just" eaLnBrk="1" fontAlgn="auto" hangingPunct="1">
              <a:spcAft>
                <a:spcPts val="0"/>
              </a:spcAft>
              <a:buFont typeface="Arial" pitchFamily="34" charset="0"/>
              <a:buChar char="•"/>
              <a:defRPr/>
            </a:pPr>
            <a:r>
              <a:rPr lang="en-US" dirty="0" smtClean="0"/>
              <a:t>It creates a </a:t>
            </a:r>
            <a:r>
              <a:rPr lang="en-US" b="1" dirty="0" smtClean="0"/>
              <a:t>moral obligation </a:t>
            </a:r>
            <a:r>
              <a:rPr lang="en-US" dirty="0" smtClean="0"/>
              <a:t>on the legislature not to legislate arbitrarily or to confer arbitrary power</a:t>
            </a:r>
          </a:p>
          <a:p>
            <a:pPr marL="365760" indent="-283464" algn="just" eaLnBrk="1" fontAlgn="auto" hangingPunct="1">
              <a:spcAft>
                <a:spcPts val="0"/>
              </a:spcAft>
              <a:buFont typeface="Arial" pitchFamily="34" charset="0"/>
              <a:buChar char="•"/>
              <a:defRPr/>
            </a:pPr>
            <a:r>
              <a:rPr lang="en-US" dirty="0" smtClean="0"/>
              <a:t>It provided the </a:t>
            </a:r>
            <a:r>
              <a:rPr lang="en-US" b="1" dirty="0" smtClean="0"/>
              <a:t>impetus for the development </a:t>
            </a:r>
            <a:r>
              <a:rPr lang="en-US" dirty="0" smtClean="0"/>
              <a:t>of  many cannons of statutory interpretation which sought to ascribe good intentions to legislative action.</a:t>
            </a:r>
          </a:p>
        </p:txBody>
      </p:sp>
      <p:sp>
        <p:nvSpPr>
          <p:cNvPr id="4" name="Date Placeholder 3"/>
          <p:cNvSpPr>
            <a:spLocks noGrp="1"/>
          </p:cNvSpPr>
          <p:nvPr>
            <p:ph type="dt" sz="quarter" idx="10"/>
          </p:nvPr>
        </p:nvSpPr>
        <p:spPr/>
        <p:txBody>
          <a:bodyPr/>
          <a:lstStyle/>
          <a:p>
            <a:pPr>
              <a:defRPr/>
            </a:pPr>
            <a:fld id="{E1A6B1FA-CE0C-4292-8A52-DBCF5E142828}" type="datetime1">
              <a:rPr lang="en-US" smtClean="0"/>
              <a:pPr>
                <a:defRPr/>
              </a:pPr>
              <a:t>11/8/2017</a:t>
            </a:fld>
            <a:endParaRPr lang="en-US"/>
          </a:p>
        </p:txBody>
      </p:sp>
      <p:sp>
        <p:nvSpPr>
          <p:cNvPr id="6" name="Footer Placeholder 5"/>
          <p:cNvSpPr>
            <a:spLocks noGrp="1"/>
          </p:cNvSpPr>
          <p:nvPr>
            <p:ph type="ftr" sz="quarter" idx="11"/>
          </p:nvPr>
        </p:nvSpPr>
        <p:spPr/>
        <p:txBody>
          <a:bodyPr/>
          <a:lstStyle/>
          <a:p>
            <a:pPr>
              <a:defRPr/>
            </a:pPr>
            <a:r>
              <a:rPr lang="en-GB" smtClean="0"/>
              <a:t>CBG OUMA &amp; CO ADVOCATES TRAINING DIVISION</a:t>
            </a:r>
            <a:endParaRPr lang="en-US"/>
          </a:p>
        </p:txBody>
      </p:sp>
      <p:sp>
        <p:nvSpPr>
          <p:cNvPr id="5" name="Slide Number Placeholder 4"/>
          <p:cNvSpPr>
            <a:spLocks noGrp="1"/>
          </p:cNvSpPr>
          <p:nvPr>
            <p:ph type="sldNum" sz="quarter" idx="12"/>
          </p:nvPr>
        </p:nvSpPr>
        <p:spPr/>
        <p:txBody>
          <a:bodyPr/>
          <a:lstStyle/>
          <a:p>
            <a:pPr>
              <a:defRPr/>
            </a:pPr>
            <a:fld id="{4F7DBAC5-51B2-4D1A-B200-D8F8B6437FDC}" type="slidenum">
              <a:rPr lang="en-US"/>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GB" b="1" dirty="0" smtClean="0">
                <a:solidFill>
                  <a:srgbClr val="FF0000"/>
                </a:solidFill>
              </a:rPr>
              <a:t>What it means -Modern approaches</a:t>
            </a:r>
            <a:endParaRPr lang="en-GB" dirty="0"/>
          </a:p>
        </p:txBody>
      </p:sp>
      <p:sp>
        <p:nvSpPr>
          <p:cNvPr id="3" name="Content Placeholder 2"/>
          <p:cNvSpPr>
            <a:spLocks noGrp="1"/>
          </p:cNvSpPr>
          <p:nvPr>
            <p:ph idx="1"/>
          </p:nvPr>
        </p:nvSpPr>
        <p:spPr>
          <a:xfrm>
            <a:off x="457200" y="1142984"/>
            <a:ext cx="8229600" cy="4983179"/>
          </a:xfrm>
        </p:spPr>
        <p:txBody>
          <a:bodyPr>
            <a:normAutofit/>
          </a:bodyPr>
          <a:lstStyle/>
          <a:p>
            <a:pPr algn="just"/>
            <a:r>
              <a:rPr lang="en-GB" sz="2800" b="1" dirty="0" smtClean="0">
                <a:solidFill>
                  <a:srgbClr val="C00000"/>
                </a:solidFill>
              </a:rPr>
              <a:t>Nelson Mandela</a:t>
            </a:r>
          </a:p>
          <a:p>
            <a:pPr algn="just"/>
            <a:r>
              <a:rPr lang="en-GB" sz="2800" dirty="0" smtClean="0"/>
              <a:t>‘The </a:t>
            </a:r>
            <a:r>
              <a:rPr lang="en-GB" sz="2800" dirty="0"/>
              <a:t>rule of law, as I (admittedly a long retired </a:t>
            </a:r>
            <a:r>
              <a:rPr lang="en-GB" sz="2800" dirty="0" smtClean="0"/>
              <a:t>old lawyer</a:t>
            </a:r>
            <a:r>
              <a:rPr lang="en-GB" sz="2800" dirty="0"/>
              <a:t>) understand it, refers to a structural exercise </a:t>
            </a:r>
            <a:r>
              <a:rPr lang="en-GB" sz="2800" dirty="0" smtClean="0"/>
              <a:t>of rule </a:t>
            </a:r>
            <a:r>
              <a:rPr lang="en-GB" sz="2800" dirty="0"/>
              <a:t>as opposed to the idiosyncratic will of kings </a:t>
            </a:r>
            <a:r>
              <a:rPr lang="en-GB" sz="2800" dirty="0" smtClean="0"/>
              <a:t>and princes</a:t>
            </a:r>
            <a:r>
              <a:rPr lang="en-GB" sz="2800" dirty="0"/>
              <a:t>. Even where the latter may express </a:t>
            </a:r>
            <a:r>
              <a:rPr lang="en-GB" sz="2800" dirty="0" smtClean="0"/>
              <a:t>itself benevolently </a:t>
            </a:r>
            <a:r>
              <a:rPr lang="en-GB" sz="2800" dirty="0"/>
              <a:t>the former is morally and </a:t>
            </a:r>
            <a:r>
              <a:rPr lang="en-GB" sz="2800" dirty="0" smtClean="0"/>
              <a:t>politically superior</a:t>
            </a:r>
            <a:r>
              <a:rPr lang="en-GB" sz="2800" dirty="0"/>
              <a:t>. Where the rule of law does not apply, </a:t>
            </a:r>
            <a:r>
              <a:rPr lang="en-GB" sz="2800" dirty="0" smtClean="0"/>
              <a:t>rulers assume </a:t>
            </a:r>
            <a:r>
              <a:rPr lang="en-GB" sz="2800" dirty="0"/>
              <a:t>entitlement to rule; the rule of law, on the </a:t>
            </a:r>
            <a:r>
              <a:rPr lang="en-GB" sz="2800" dirty="0" smtClean="0"/>
              <a:t>other hand</a:t>
            </a:r>
            <a:r>
              <a:rPr lang="en-GB" sz="2800" dirty="0"/>
              <a:t>, places the emphasis upon structured </a:t>
            </a:r>
            <a:r>
              <a:rPr lang="en-GB" sz="2800" dirty="0" smtClean="0"/>
              <a:t>responsibility and obligation’</a:t>
            </a:r>
            <a:endParaRPr lang="en-GB" sz="2800" dirty="0"/>
          </a:p>
        </p:txBody>
      </p:sp>
      <p:sp>
        <p:nvSpPr>
          <p:cNvPr id="4" name="Date Placeholder 3"/>
          <p:cNvSpPr>
            <a:spLocks noGrp="1"/>
          </p:cNvSpPr>
          <p:nvPr>
            <p:ph type="dt" sz="half" idx="10"/>
          </p:nvPr>
        </p:nvSpPr>
        <p:spPr/>
        <p:txBody>
          <a:bodyPr/>
          <a:lstStyle/>
          <a:p>
            <a:fld id="{35539C8B-4DD9-4DF1-B195-EC0EEFAFD971}"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17</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What it means -Modern approaches</a:t>
            </a:r>
            <a:endParaRPr lang="en-GB" dirty="0"/>
          </a:p>
        </p:txBody>
      </p:sp>
      <p:sp>
        <p:nvSpPr>
          <p:cNvPr id="3" name="Content Placeholder 2"/>
          <p:cNvSpPr>
            <a:spLocks noGrp="1"/>
          </p:cNvSpPr>
          <p:nvPr>
            <p:ph idx="1"/>
          </p:nvPr>
        </p:nvSpPr>
        <p:spPr/>
        <p:txBody>
          <a:bodyPr>
            <a:normAutofit fontScale="85000" lnSpcReduction="20000"/>
          </a:bodyPr>
          <a:lstStyle/>
          <a:p>
            <a:pPr algn="just"/>
            <a:r>
              <a:rPr lang="en-US" b="1" dirty="0" smtClean="0">
                <a:solidFill>
                  <a:srgbClr val="C00000"/>
                </a:solidFill>
              </a:rPr>
              <a:t>UNITED NATIONS</a:t>
            </a:r>
          </a:p>
          <a:p>
            <a:pPr algn="just"/>
            <a:r>
              <a:rPr lang="en-US" dirty="0" smtClean="0"/>
              <a:t>A principle of governance in which all persons, institutions and entities, public and private, including the state itself are accountable to laws publicly promulgated, equally enforced and independently adjudicated, and which are consistent with international human rights, norms and standards. </a:t>
            </a:r>
            <a:r>
              <a:rPr lang="en-US" b="1" dirty="0" smtClean="0">
                <a:solidFill>
                  <a:srgbClr val="C00000"/>
                </a:solidFill>
              </a:rPr>
              <a:t>It requires </a:t>
            </a:r>
            <a:r>
              <a:rPr lang="en-US" b="1" smtClean="0">
                <a:solidFill>
                  <a:srgbClr val="C00000"/>
                </a:solidFill>
              </a:rPr>
              <a:t>as well</a:t>
            </a:r>
            <a:r>
              <a:rPr lang="en-US" smtClean="0"/>
              <a:t> </a:t>
            </a:r>
            <a:r>
              <a:rPr lang="en-US" dirty="0" smtClean="0"/>
              <a:t>measures to ensure adherence to the principles of supremacy of the law, separation of powers, participation in decision making, legal certainty, avoidance of arbitrariness and procedural and legal transparency.</a:t>
            </a:r>
            <a:endParaRPr lang="en-GB" dirty="0"/>
          </a:p>
        </p:txBody>
      </p:sp>
      <p:sp>
        <p:nvSpPr>
          <p:cNvPr id="4" name="Date Placeholder 3"/>
          <p:cNvSpPr>
            <a:spLocks noGrp="1"/>
          </p:cNvSpPr>
          <p:nvPr>
            <p:ph type="dt" sz="half" idx="10"/>
          </p:nvPr>
        </p:nvSpPr>
        <p:spPr/>
        <p:txBody>
          <a:bodyPr/>
          <a:lstStyle/>
          <a:p>
            <a:fld id="{91CE1C93-DA58-491C-AF67-6466779413AB}"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18</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smtClean="0">
                <a:solidFill>
                  <a:srgbClr val="C00000"/>
                </a:solidFill>
              </a:rPr>
              <a:t>THE RULE OF LAW</a:t>
            </a:r>
            <a:endParaRPr lang="en-GB" dirty="0"/>
          </a:p>
        </p:txBody>
      </p:sp>
      <p:sp>
        <p:nvSpPr>
          <p:cNvPr id="5" name="Subtitle 4"/>
          <p:cNvSpPr>
            <a:spLocks noGrp="1"/>
          </p:cNvSpPr>
          <p:nvPr>
            <p:ph type="subTitle" idx="1"/>
          </p:nvPr>
        </p:nvSpPr>
        <p:spPr/>
        <p:txBody>
          <a:bodyPr/>
          <a:lstStyle/>
          <a:p>
            <a:r>
              <a:rPr lang="en-US" b="1" dirty="0" smtClean="0">
                <a:solidFill>
                  <a:srgbClr val="FF0000"/>
                </a:solidFill>
              </a:rPr>
              <a:t>3.Fuller’s Eight Routes of Failure for any Legal System</a:t>
            </a:r>
            <a:endParaRPr lang="en-GB" dirty="0"/>
          </a:p>
        </p:txBody>
      </p:sp>
      <p:sp>
        <p:nvSpPr>
          <p:cNvPr id="6" name="Date Placeholder 5"/>
          <p:cNvSpPr>
            <a:spLocks noGrp="1"/>
          </p:cNvSpPr>
          <p:nvPr>
            <p:ph type="dt" sz="half" idx="10"/>
          </p:nvPr>
        </p:nvSpPr>
        <p:spPr/>
        <p:txBody>
          <a:bodyPr/>
          <a:lstStyle/>
          <a:p>
            <a:fld id="{E5EE6DED-6C89-4D6B-8AC5-DBE9030C6662}"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19</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smtClean="0">
                <a:solidFill>
                  <a:srgbClr val="FF0000"/>
                </a:solidFill>
              </a:rPr>
              <a:t>PART 1</a:t>
            </a:r>
            <a:endParaRPr lang="en-GB" b="1" dirty="0">
              <a:solidFill>
                <a:srgbClr val="FF0000"/>
              </a:solidFill>
            </a:endParaRPr>
          </a:p>
        </p:txBody>
      </p:sp>
      <p:sp>
        <p:nvSpPr>
          <p:cNvPr id="5" name="Subtitle 4"/>
          <p:cNvSpPr>
            <a:spLocks noGrp="1"/>
          </p:cNvSpPr>
          <p:nvPr>
            <p:ph type="subTitle" idx="1"/>
          </p:nvPr>
        </p:nvSpPr>
        <p:spPr/>
        <p:txBody>
          <a:bodyPr/>
          <a:lstStyle/>
          <a:p>
            <a:r>
              <a:rPr lang="en-GB" sz="4400" b="1" dirty="0" smtClean="0">
                <a:solidFill>
                  <a:srgbClr val="C00000"/>
                </a:solidFill>
                <a:ea typeface="+mj-ea"/>
                <a:cs typeface="+mj-cs"/>
              </a:rPr>
              <a:t>THE </a:t>
            </a:r>
            <a:r>
              <a:rPr lang="en-GB" sz="4400" b="1" dirty="0">
                <a:solidFill>
                  <a:srgbClr val="C00000"/>
                </a:solidFill>
                <a:ea typeface="+mj-ea"/>
                <a:cs typeface="+mj-cs"/>
              </a:rPr>
              <a:t>RULE OF LAW</a:t>
            </a:r>
            <a:endParaRPr lang="en-GB" b="1" dirty="0">
              <a:solidFill>
                <a:srgbClr val="C00000"/>
              </a:solidFill>
            </a:endParaRPr>
          </a:p>
        </p:txBody>
      </p:sp>
      <p:sp>
        <p:nvSpPr>
          <p:cNvPr id="6" name="Date Placeholder 5"/>
          <p:cNvSpPr>
            <a:spLocks noGrp="1"/>
          </p:cNvSpPr>
          <p:nvPr>
            <p:ph type="dt" sz="half" idx="10"/>
          </p:nvPr>
        </p:nvSpPr>
        <p:spPr/>
        <p:txBody>
          <a:bodyPr/>
          <a:lstStyle/>
          <a:p>
            <a:fld id="{A58F7A3D-AFEA-42AB-AA7E-A518E81CB1E0}"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2</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pPr>
              <a:defRPr/>
            </a:pPr>
            <a:r>
              <a:rPr lang="en-US" sz="3600" b="1" dirty="0">
                <a:solidFill>
                  <a:srgbClr val="FF0000"/>
                </a:solidFill>
              </a:rPr>
              <a:t>Fuller’s Eight Routes of Failure for any Legal System</a:t>
            </a:r>
            <a:endParaRPr lang="en-US" dirty="0">
              <a:solidFill>
                <a:srgbClr val="FF0000"/>
              </a:solidFill>
            </a:endParaRPr>
          </a:p>
        </p:txBody>
      </p:sp>
      <p:sp>
        <p:nvSpPr>
          <p:cNvPr id="69635" name="Content Placeholder 2"/>
          <p:cNvSpPr>
            <a:spLocks noGrp="1"/>
          </p:cNvSpPr>
          <p:nvPr>
            <p:ph sz="half" idx="1"/>
          </p:nvPr>
        </p:nvSpPr>
        <p:spPr>
          <a:xfrm>
            <a:off x="457200" y="1600200"/>
            <a:ext cx="4038600" cy="4724400"/>
          </a:xfrm>
        </p:spPr>
        <p:txBody>
          <a:bodyPr>
            <a:normAutofit lnSpcReduction="10000"/>
          </a:bodyPr>
          <a:lstStyle/>
          <a:p>
            <a:pPr algn="just"/>
            <a:r>
              <a:rPr lang="en-US" altLang="en-US" dirty="0" smtClean="0"/>
              <a:t>Lon Luvois Fuller (June 15, 1902 – April 8, 1978) was a noted legal philosopher, who wrote The Morality of Law in 1964, discussing </a:t>
            </a:r>
            <a:r>
              <a:rPr lang="en-US" altLang="en-US" b="1" dirty="0" smtClean="0"/>
              <a:t>the connection between law and morality</a:t>
            </a:r>
            <a:r>
              <a:rPr lang="en-US" altLang="en-US" dirty="0" smtClean="0"/>
              <a:t>. </a:t>
            </a:r>
          </a:p>
          <a:p>
            <a:pPr algn="just"/>
            <a:r>
              <a:rPr lang="en-US" altLang="en-US" dirty="0" smtClean="0"/>
              <a:t>Fuller was professor of Law at Harvard University</a:t>
            </a:r>
          </a:p>
        </p:txBody>
      </p:sp>
      <p:pic>
        <p:nvPicPr>
          <p:cNvPr id="69636" name="Content Placeholder 4"/>
          <p:cNvPicPr>
            <a:picLocks noGrp="1" noChangeAspect="1"/>
          </p:cNvPicPr>
          <p:nvPr>
            <p:ph sz="half" idx="2"/>
          </p:nvPr>
        </p:nvPicPr>
        <p:blipFill>
          <a:blip r:embed="rId2">
            <a:extLst>
              <a:ext uri="{28A0092B-C50C-407E-A947-70E740481C1C}">
                <a14:useLocalDpi xmlns="" xmlns:a14="http://schemas.microsoft.com/office/drawing/2010/main" val="0"/>
              </a:ext>
            </a:extLst>
          </a:blip>
          <a:srcRect/>
          <a:stretch>
            <a:fillRect/>
          </a:stretch>
        </p:blipFill>
        <p:spPr>
          <a:xfrm>
            <a:off x="5486400" y="1828800"/>
            <a:ext cx="3048000" cy="3657600"/>
          </a:xfrm>
        </p:spPr>
      </p:pic>
      <p:sp>
        <p:nvSpPr>
          <p:cNvPr id="5" name="Date Placeholder 4"/>
          <p:cNvSpPr>
            <a:spLocks noGrp="1"/>
          </p:cNvSpPr>
          <p:nvPr>
            <p:ph type="dt" sz="half" idx="10"/>
          </p:nvPr>
        </p:nvSpPr>
        <p:spPr/>
        <p:txBody>
          <a:bodyPr/>
          <a:lstStyle/>
          <a:p>
            <a:fld id="{A628FCB4-7E33-4F28-B326-FC6C57BF261E}" type="datetime1">
              <a:rPr lang="en-US" smtClean="0"/>
              <a:pPr/>
              <a:t>11/8/2017</a:t>
            </a:fld>
            <a:endParaRPr lang="en-GB"/>
          </a:p>
        </p:txBody>
      </p:sp>
      <p:sp>
        <p:nvSpPr>
          <p:cNvPr id="6" name="Slide Number Placeholder 5"/>
          <p:cNvSpPr>
            <a:spLocks noGrp="1"/>
          </p:cNvSpPr>
          <p:nvPr>
            <p:ph type="sldNum" sz="quarter" idx="12"/>
          </p:nvPr>
        </p:nvSpPr>
        <p:spPr/>
        <p:txBody>
          <a:bodyPr/>
          <a:lstStyle/>
          <a:p>
            <a:fld id="{053717B0-31ED-497B-BE83-5A085E102D40}" type="slidenum">
              <a:rPr lang="en-GB" smtClean="0"/>
              <a:pPr/>
              <a:t>20</a:t>
            </a:fld>
            <a:endParaRPr lang="en-GB"/>
          </a:p>
        </p:txBody>
      </p:sp>
      <p:sp>
        <p:nvSpPr>
          <p:cNvPr id="7" name="Footer Placeholder 6"/>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normAutofit fontScale="90000"/>
          </a:bodyPr>
          <a:lstStyle/>
          <a:p>
            <a:pPr>
              <a:defRPr/>
            </a:pPr>
            <a:r>
              <a:rPr lang="en-US" sz="3200" b="1" dirty="0">
                <a:solidFill>
                  <a:srgbClr val="FF0000"/>
                </a:solidFill>
              </a:rPr>
              <a:t>Fuller’s Eight Routes of Failure for any Legal System</a:t>
            </a:r>
            <a:endParaRPr lang="en-US" sz="3200" dirty="0">
              <a:solidFill>
                <a:srgbClr val="FF0000"/>
              </a:solidFill>
            </a:endParaRPr>
          </a:p>
        </p:txBody>
      </p:sp>
      <p:sp>
        <p:nvSpPr>
          <p:cNvPr id="70659" name="Content Placeholder 2"/>
          <p:cNvSpPr>
            <a:spLocks noGrp="1"/>
          </p:cNvSpPr>
          <p:nvPr>
            <p:ph idx="1"/>
          </p:nvPr>
        </p:nvSpPr>
        <p:spPr>
          <a:xfrm>
            <a:off x="457200" y="1295400"/>
            <a:ext cx="8229600" cy="4830763"/>
          </a:xfrm>
        </p:spPr>
        <p:txBody>
          <a:bodyPr>
            <a:normAutofit lnSpcReduction="10000"/>
          </a:bodyPr>
          <a:lstStyle/>
          <a:p>
            <a:pPr algn="just"/>
            <a:r>
              <a:rPr lang="en-US" altLang="en-US" sz="2800" smtClean="0"/>
              <a:t>Fuller contends that the purpose of law is to "subject human conduct to the governance of rules". To do so efficaciously the law must have some internal morality </a:t>
            </a:r>
          </a:p>
          <a:p>
            <a:pPr algn="just"/>
            <a:r>
              <a:rPr lang="en-US" altLang="en-US" sz="2800" smtClean="0"/>
              <a:t>The eight conditions represent this </a:t>
            </a:r>
            <a:r>
              <a:rPr lang="en-US" altLang="en-US" sz="2800" b="1" smtClean="0"/>
              <a:t>internal morality of law. </a:t>
            </a:r>
            <a:r>
              <a:rPr lang="en-US" altLang="en-US" sz="2800" smtClean="0"/>
              <a:t>Compliance with them leads to </a:t>
            </a:r>
            <a:r>
              <a:rPr lang="en-US" altLang="en-US" sz="2800" b="1" smtClean="0"/>
              <a:t>substantively just laws and away from evil ones</a:t>
            </a:r>
          </a:p>
          <a:p>
            <a:pPr algn="just"/>
            <a:r>
              <a:rPr lang="en-US" altLang="en-US" sz="2800" smtClean="0"/>
              <a:t>The Morality of Law is  a story about an imaginary king named Rex who attempts to rule but finds he is unable to do so in any meaningful way when any of the eight  conditions are not met.</a:t>
            </a:r>
          </a:p>
          <a:p>
            <a:pPr algn="just"/>
            <a:endParaRPr lang="en-US" altLang="en-US" sz="2800" smtClean="0"/>
          </a:p>
        </p:txBody>
      </p:sp>
      <p:sp>
        <p:nvSpPr>
          <p:cNvPr id="4" name="Date Placeholder 3"/>
          <p:cNvSpPr>
            <a:spLocks noGrp="1"/>
          </p:cNvSpPr>
          <p:nvPr>
            <p:ph type="dt" sz="half" idx="10"/>
          </p:nvPr>
        </p:nvSpPr>
        <p:spPr/>
        <p:txBody>
          <a:bodyPr/>
          <a:lstStyle/>
          <a:p>
            <a:fld id="{CABD8238-BF04-4492-8950-89F232FF4E1A}"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21</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pPr>
              <a:defRPr/>
            </a:pPr>
            <a:r>
              <a:rPr lang="en-US" sz="3600" b="1" dirty="0" smtClean="0">
                <a:solidFill>
                  <a:srgbClr val="FF0000"/>
                </a:solidFill>
              </a:rPr>
              <a:t>Fuller’s Eight Routes of Failure for any Legal System</a:t>
            </a:r>
            <a:endParaRPr lang="en-US" sz="3600" b="1" dirty="0">
              <a:solidFill>
                <a:srgbClr val="FF0000"/>
              </a:solidFill>
            </a:endParaRPr>
          </a:p>
        </p:txBody>
      </p:sp>
      <p:sp>
        <p:nvSpPr>
          <p:cNvPr id="71683" name="Content Placeholder 2"/>
          <p:cNvSpPr>
            <a:spLocks noGrp="1"/>
          </p:cNvSpPr>
          <p:nvPr>
            <p:ph idx="1"/>
          </p:nvPr>
        </p:nvSpPr>
        <p:spPr/>
        <p:txBody>
          <a:bodyPr/>
          <a:lstStyle/>
          <a:p>
            <a:pPr marL="514350" indent="-514350" algn="just">
              <a:buFont typeface="Calibri" panose="020F0502020204030204" pitchFamily="34" charset="0"/>
              <a:buAutoNum type="arabicPeriod"/>
            </a:pPr>
            <a:r>
              <a:rPr lang="en-US" altLang="en-US" smtClean="0"/>
              <a:t>The lack of rules or law, which leads to ad-hoc and inconsistent adjudication.</a:t>
            </a:r>
          </a:p>
          <a:p>
            <a:pPr marL="514350" indent="-514350" algn="just">
              <a:buFont typeface="Calibri" panose="020F0502020204030204" pitchFamily="34" charset="0"/>
              <a:buAutoNum type="arabicPeriod"/>
            </a:pPr>
            <a:r>
              <a:rPr lang="en-US" altLang="en-US" smtClean="0"/>
              <a:t>Failure to publicize or make known the rules of law.</a:t>
            </a:r>
          </a:p>
          <a:p>
            <a:pPr marL="514350" indent="-514350" algn="just">
              <a:buFont typeface="Calibri" panose="020F0502020204030204" pitchFamily="34" charset="0"/>
              <a:buAutoNum type="arabicPeriod"/>
            </a:pPr>
            <a:r>
              <a:rPr lang="en-US" altLang="en-US" smtClean="0"/>
              <a:t>Unclear or obscure legislation that is impossible to understand.</a:t>
            </a:r>
          </a:p>
          <a:p>
            <a:pPr marL="514350" indent="-514350" algn="just">
              <a:buFont typeface="Calibri" panose="020F0502020204030204" pitchFamily="34" charset="0"/>
              <a:buAutoNum type="arabicPeriod"/>
            </a:pPr>
            <a:r>
              <a:rPr lang="en-US" altLang="en-US" smtClean="0"/>
              <a:t>Retroactive legislation.</a:t>
            </a:r>
          </a:p>
        </p:txBody>
      </p:sp>
      <p:sp>
        <p:nvSpPr>
          <p:cNvPr id="4" name="Date Placeholder 3"/>
          <p:cNvSpPr>
            <a:spLocks noGrp="1"/>
          </p:cNvSpPr>
          <p:nvPr>
            <p:ph type="dt" sz="half" idx="10"/>
          </p:nvPr>
        </p:nvSpPr>
        <p:spPr/>
        <p:txBody>
          <a:bodyPr/>
          <a:lstStyle/>
          <a:p>
            <a:fld id="{BEF62711-F473-4FD7-A63B-317FFFAC6DC1}"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22</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pPr>
              <a:defRPr/>
            </a:pPr>
            <a:r>
              <a:rPr lang="en-US" sz="3600" b="1" dirty="0">
                <a:solidFill>
                  <a:srgbClr val="FF0000"/>
                </a:solidFill>
              </a:rPr>
              <a:t>Fuller’s Eight Routes of Failure for any Legal System</a:t>
            </a:r>
            <a:endParaRPr lang="en-US" dirty="0">
              <a:solidFill>
                <a:srgbClr val="FF0000"/>
              </a:solidFill>
            </a:endParaRPr>
          </a:p>
        </p:txBody>
      </p:sp>
      <p:sp>
        <p:nvSpPr>
          <p:cNvPr id="3" name="Content Placeholder 2"/>
          <p:cNvSpPr>
            <a:spLocks noGrp="1"/>
          </p:cNvSpPr>
          <p:nvPr>
            <p:ph idx="1"/>
          </p:nvPr>
        </p:nvSpPr>
        <p:spPr/>
        <p:txBody>
          <a:bodyPr/>
          <a:lstStyle/>
          <a:p>
            <a:pPr marL="514350" indent="-514350" algn="just">
              <a:buFont typeface="+mj-lt"/>
              <a:buAutoNum type="arabicPeriod" startAt="5"/>
              <a:defRPr/>
            </a:pPr>
            <a:r>
              <a:rPr lang="en-US" dirty="0" smtClean="0"/>
              <a:t>Contradictions in the law.</a:t>
            </a:r>
          </a:p>
          <a:p>
            <a:pPr marL="514350" indent="-514350" algn="just">
              <a:buFont typeface="+mj-lt"/>
              <a:buAutoNum type="arabicPeriod" startAt="5"/>
              <a:defRPr/>
            </a:pPr>
            <a:r>
              <a:rPr lang="en-US" dirty="0" smtClean="0"/>
              <a:t> Demands that are beyond the power of the subjects and the ruled.</a:t>
            </a:r>
          </a:p>
          <a:p>
            <a:pPr marL="514350" indent="-514350" algn="just">
              <a:buFont typeface="+mj-lt"/>
              <a:buAutoNum type="arabicPeriod" startAt="5"/>
              <a:defRPr/>
            </a:pPr>
            <a:r>
              <a:rPr lang="en-US" dirty="0" smtClean="0"/>
              <a:t>Unstable legislation (ex. daily revisions of laws).</a:t>
            </a:r>
          </a:p>
          <a:p>
            <a:pPr marL="514350" indent="-514350" algn="just">
              <a:buFont typeface="+mj-lt"/>
              <a:buAutoNum type="arabicPeriod" startAt="5"/>
              <a:defRPr/>
            </a:pPr>
            <a:r>
              <a:rPr lang="en-US" dirty="0" smtClean="0"/>
              <a:t>Divergence between adjudication, legislation and administration of the law</a:t>
            </a:r>
          </a:p>
          <a:p>
            <a:pPr marL="0" indent="0" algn="just">
              <a:buFont typeface="Arial" charset="0"/>
              <a:buNone/>
              <a:defRPr/>
            </a:pPr>
            <a:endParaRPr lang="en-US" dirty="0" smtClean="0"/>
          </a:p>
          <a:p>
            <a:pPr marL="514350" indent="-514350" algn="just">
              <a:buFont typeface="+mj-lt"/>
              <a:buAutoNum type="arabicPeriod" startAt="5"/>
              <a:defRPr/>
            </a:pPr>
            <a:endParaRPr lang="en-US" dirty="0"/>
          </a:p>
        </p:txBody>
      </p:sp>
      <p:sp>
        <p:nvSpPr>
          <p:cNvPr id="4" name="Date Placeholder 3"/>
          <p:cNvSpPr>
            <a:spLocks noGrp="1"/>
          </p:cNvSpPr>
          <p:nvPr>
            <p:ph type="dt" sz="half" idx="10"/>
          </p:nvPr>
        </p:nvSpPr>
        <p:spPr/>
        <p:txBody>
          <a:bodyPr/>
          <a:lstStyle/>
          <a:p>
            <a:fld id="{234528D4-6A2F-4693-92E0-1FE02F241A43}"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23</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pPr>
              <a:defRPr/>
            </a:pPr>
            <a:r>
              <a:rPr lang="en-US" sz="3600" b="1" dirty="0">
                <a:solidFill>
                  <a:srgbClr val="FF0000"/>
                </a:solidFill>
              </a:rPr>
              <a:t>Fuller’s Eight Routes of Failure for any Legal System</a:t>
            </a:r>
            <a:endParaRPr lang="en-US" dirty="0">
              <a:solidFill>
                <a:srgbClr val="FF0000"/>
              </a:solidFill>
            </a:endParaRPr>
          </a:p>
        </p:txBody>
      </p:sp>
      <p:sp>
        <p:nvSpPr>
          <p:cNvPr id="73731" name="Content Placeholder 2"/>
          <p:cNvSpPr>
            <a:spLocks noGrp="1"/>
          </p:cNvSpPr>
          <p:nvPr>
            <p:ph idx="1"/>
          </p:nvPr>
        </p:nvSpPr>
        <p:spPr/>
        <p:txBody>
          <a:bodyPr/>
          <a:lstStyle/>
          <a:p>
            <a:pPr algn="just"/>
            <a:r>
              <a:rPr lang="en-US" altLang="en-US" sz="2800" smtClean="0"/>
              <a:t>Each of the 8 features which lead to failure form a corresponding principle to avoid such deficiencies which should be respected in legislation.</a:t>
            </a:r>
          </a:p>
          <a:p>
            <a:pPr algn="just"/>
            <a:r>
              <a:rPr lang="en-US" altLang="en-US" sz="2800" smtClean="0"/>
              <a:t> If any of these 8 principles is not present in a system of governance, </a:t>
            </a:r>
            <a:r>
              <a:rPr lang="en-US" altLang="en-US" sz="2800" b="1" smtClean="0"/>
              <a:t>a system will not be a legal one</a:t>
            </a:r>
            <a:r>
              <a:rPr lang="en-US" altLang="en-US" sz="2800" smtClean="0"/>
              <a:t>. </a:t>
            </a:r>
          </a:p>
          <a:p>
            <a:pPr algn="just"/>
            <a:r>
              <a:rPr lang="en-US" altLang="en-US" sz="2800" smtClean="0"/>
              <a:t>The more closely a system is able to adhere to them, the nearer it will be to the ideal, </a:t>
            </a:r>
            <a:r>
              <a:rPr lang="en-US" altLang="en-US" sz="2800" b="1" smtClean="0"/>
              <a:t>though in reality all systems must make compromises. </a:t>
            </a:r>
          </a:p>
        </p:txBody>
      </p:sp>
      <p:sp>
        <p:nvSpPr>
          <p:cNvPr id="4" name="Date Placeholder 3"/>
          <p:cNvSpPr>
            <a:spLocks noGrp="1"/>
          </p:cNvSpPr>
          <p:nvPr>
            <p:ph type="dt" sz="half" idx="10"/>
          </p:nvPr>
        </p:nvSpPr>
        <p:spPr/>
        <p:txBody>
          <a:bodyPr/>
          <a:lstStyle/>
          <a:p>
            <a:fld id="{09299707-749D-4368-98AF-558B34113BD3}"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24</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smtClean="0">
                <a:solidFill>
                  <a:srgbClr val="C00000"/>
                </a:solidFill>
              </a:rPr>
              <a:t>THE RULE OF LAW</a:t>
            </a:r>
            <a:endParaRPr lang="en-GB" dirty="0"/>
          </a:p>
        </p:txBody>
      </p:sp>
      <p:sp>
        <p:nvSpPr>
          <p:cNvPr id="5" name="Subtitle 4"/>
          <p:cNvSpPr>
            <a:spLocks noGrp="1"/>
          </p:cNvSpPr>
          <p:nvPr>
            <p:ph type="subTitle" idx="1"/>
          </p:nvPr>
        </p:nvSpPr>
        <p:spPr/>
        <p:txBody>
          <a:bodyPr/>
          <a:lstStyle/>
          <a:p>
            <a:r>
              <a:rPr lang="en-GB" b="1" dirty="0" smtClean="0">
                <a:solidFill>
                  <a:srgbClr val="FF0000"/>
                </a:solidFill>
              </a:rPr>
              <a:t>4.What it implies</a:t>
            </a:r>
            <a:endParaRPr lang="en-GB" b="1" dirty="0">
              <a:solidFill>
                <a:srgbClr val="FF0000"/>
              </a:solidFill>
            </a:endParaRPr>
          </a:p>
        </p:txBody>
      </p:sp>
      <p:sp>
        <p:nvSpPr>
          <p:cNvPr id="6" name="Date Placeholder 5"/>
          <p:cNvSpPr>
            <a:spLocks noGrp="1"/>
          </p:cNvSpPr>
          <p:nvPr>
            <p:ph type="dt" sz="half" idx="10"/>
          </p:nvPr>
        </p:nvSpPr>
        <p:spPr/>
        <p:txBody>
          <a:bodyPr/>
          <a:lstStyle/>
          <a:p>
            <a:fld id="{E5A87A06-AF36-4559-8B3F-3F2EA7225B89}"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25</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
            </a:r>
            <a:br>
              <a:rPr lang="en-GB" b="1" dirty="0" smtClean="0">
                <a:solidFill>
                  <a:srgbClr val="FF0000"/>
                </a:solidFill>
              </a:rPr>
            </a:br>
            <a:r>
              <a:rPr lang="en-GB" b="1" dirty="0" smtClean="0">
                <a:solidFill>
                  <a:srgbClr val="FF0000"/>
                </a:solidFill>
              </a:rPr>
              <a:t>What it implies</a:t>
            </a:r>
            <a:endParaRPr lang="en-GB" dirty="0"/>
          </a:p>
        </p:txBody>
      </p:sp>
      <p:sp>
        <p:nvSpPr>
          <p:cNvPr id="3" name="Content Placeholder 2"/>
          <p:cNvSpPr>
            <a:spLocks noGrp="1"/>
          </p:cNvSpPr>
          <p:nvPr>
            <p:ph idx="1"/>
          </p:nvPr>
        </p:nvSpPr>
        <p:spPr/>
        <p:txBody>
          <a:bodyPr>
            <a:normAutofit fontScale="92500" lnSpcReduction="10000"/>
          </a:bodyPr>
          <a:lstStyle/>
          <a:p>
            <a:pPr algn="just"/>
            <a:r>
              <a:rPr lang="en-GB" b="1" dirty="0" smtClean="0">
                <a:solidFill>
                  <a:srgbClr val="C00000"/>
                </a:solidFill>
              </a:rPr>
              <a:t>A V Dicey</a:t>
            </a:r>
          </a:p>
          <a:p>
            <a:pPr algn="just"/>
            <a:r>
              <a:rPr lang="en-GB" dirty="0" smtClean="0"/>
              <a:t>‘The absolute supremacy or predominance of regular law as opposed to the influence of arbitrary power, and excludes the existence of arbitrariness, of prerogative or even a wide discretionary authority on the part of the government … Every man, whatever be his rank or condition, is subject to the ordinary law of the realm and amenable to the jurisdiction of the ordinary tribunals’</a:t>
            </a:r>
            <a:endParaRPr lang="en-GB" b="1" dirty="0" smtClean="0">
              <a:solidFill>
                <a:srgbClr val="C00000"/>
              </a:solidFill>
            </a:endParaRPr>
          </a:p>
          <a:p>
            <a:endParaRPr lang="en-GB" dirty="0"/>
          </a:p>
        </p:txBody>
      </p:sp>
      <p:sp>
        <p:nvSpPr>
          <p:cNvPr id="4" name="Date Placeholder 3"/>
          <p:cNvSpPr>
            <a:spLocks noGrp="1"/>
          </p:cNvSpPr>
          <p:nvPr>
            <p:ph type="dt" sz="half" idx="10"/>
          </p:nvPr>
        </p:nvSpPr>
        <p:spPr/>
        <p:txBody>
          <a:bodyPr/>
          <a:lstStyle/>
          <a:p>
            <a:fld id="{503F69CC-FCB0-4413-8B62-8D17AC9AA43A}"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26</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What it implies</a:t>
            </a:r>
            <a:endParaRPr lang="en-GB"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365760" indent="-283464" algn="just">
              <a:defRPr/>
            </a:pPr>
            <a:r>
              <a:rPr lang="en-US" b="1" dirty="0" smtClean="0"/>
              <a:t>that those in authority must act according to the principles established in the law of the land or justify any departures there from by bringing themselves within the exceptions thereto</a:t>
            </a:r>
          </a:p>
          <a:p>
            <a:pPr marL="365760" indent="-283464" algn="just">
              <a:defRPr/>
            </a:pPr>
            <a:endParaRPr lang="en-US" dirty="0" smtClean="0"/>
          </a:p>
          <a:p>
            <a:pPr marL="365760" indent="-283464" algn="just">
              <a:defRPr/>
            </a:pPr>
            <a:r>
              <a:rPr lang="en-US" dirty="0" smtClean="0"/>
              <a:t>It is related to the </a:t>
            </a:r>
            <a:r>
              <a:rPr lang="en-US" b="1" dirty="0" smtClean="0">
                <a:solidFill>
                  <a:srgbClr val="FF0000"/>
                </a:solidFill>
              </a:rPr>
              <a:t>doctrine of separation of powers </a:t>
            </a:r>
            <a:r>
              <a:rPr lang="en-US" dirty="0" smtClean="0"/>
              <a:t>as adherence to the separation of powers doctrine tend to lead to the presence and promotion of the rule of law</a:t>
            </a:r>
          </a:p>
          <a:p>
            <a:pPr marL="365760" indent="-283464" algn="just">
              <a:defRPr/>
            </a:pPr>
            <a:r>
              <a:rPr lang="en-US" dirty="0" smtClean="0"/>
              <a:t>The rule implies;</a:t>
            </a:r>
          </a:p>
          <a:p>
            <a:endParaRPr lang="en-GB" dirty="0"/>
          </a:p>
        </p:txBody>
      </p:sp>
      <p:sp>
        <p:nvSpPr>
          <p:cNvPr id="4" name="Date Placeholder 3"/>
          <p:cNvSpPr>
            <a:spLocks noGrp="1"/>
          </p:cNvSpPr>
          <p:nvPr>
            <p:ph type="dt" sz="half" idx="10"/>
          </p:nvPr>
        </p:nvSpPr>
        <p:spPr/>
        <p:txBody>
          <a:bodyPr/>
          <a:lstStyle/>
          <a:p>
            <a:fld id="{7C560142-649F-4B1D-8A8F-306CFF6C257E}"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27</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rtlCol="0">
            <a:normAutofit/>
          </a:bodyPr>
          <a:lstStyle/>
          <a:p>
            <a:pPr>
              <a:defRPr/>
            </a:pPr>
            <a:r>
              <a:rPr lang="en-GB" sz="3200" b="1" dirty="0" smtClean="0">
                <a:solidFill>
                  <a:srgbClr val="FF0000"/>
                </a:solidFill>
              </a:rPr>
              <a:t>What it implies</a:t>
            </a:r>
            <a:r>
              <a:rPr lang="en-GB" sz="3200" dirty="0" smtClean="0"/>
              <a:t/>
            </a:r>
            <a:br>
              <a:rPr lang="en-GB" sz="3200" dirty="0" smtClean="0"/>
            </a:br>
            <a:endParaRPr lang="en-US" sz="3600" dirty="0" smtClean="0">
              <a:solidFill>
                <a:schemeClr val="tx2">
                  <a:satMod val="130000"/>
                </a:schemeClr>
              </a:solidFill>
            </a:endParaRPr>
          </a:p>
        </p:txBody>
      </p:sp>
      <p:sp>
        <p:nvSpPr>
          <p:cNvPr id="32771" name="Content Placeholder 2"/>
          <p:cNvSpPr>
            <a:spLocks noGrp="1"/>
          </p:cNvSpPr>
          <p:nvPr>
            <p:ph idx="1"/>
          </p:nvPr>
        </p:nvSpPr>
        <p:spPr/>
        <p:txBody>
          <a:bodyPr rtlCol="0">
            <a:normAutofit fontScale="92500" lnSpcReduction="20000"/>
          </a:bodyPr>
          <a:lstStyle/>
          <a:p>
            <a:pPr algn="just">
              <a:defRPr/>
            </a:pPr>
            <a:r>
              <a:rPr lang="en-US" b="1" dirty="0" smtClean="0">
                <a:solidFill>
                  <a:srgbClr val="C00000"/>
                </a:solidFill>
              </a:rPr>
              <a:t>GW Kanyeihamba</a:t>
            </a:r>
          </a:p>
          <a:p>
            <a:pPr algn="just" eaLnBrk="1" fontAlgn="auto" hangingPunct="1">
              <a:spcAft>
                <a:spcPts val="0"/>
              </a:spcAft>
              <a:defRPr/>
            </a:pPr>
            <a:r>
              <a:rPr lang="en-US" dirty="0" smtClean="0"/>
              <a:t>The rule of law implies: </a:t>
            </a:r>
          </a:p>
          <a:p>
            <a:pPr lvl="1" algn="just" eaLnBrk="1" fontAlgn="auto" hangingPunct="1">
              <a:spcAft>
                <a:spcPts val="0"/>
              </a:spcAft>
              <a:buFont typeface="Wingdings" pitchFamily="2" charset="2"/>
              <a:buChar char="Ø"/>
              <a:defRPr/>
            </a:pPr>
            <a:r>
              <a:rPr lang="en-US" dirty="0" smtClean="0"/>
              <a:t>the absence of arbitrary government</a:t>
            </a:r>
          </a:p>
          <a:p>
            <a:pPr lvl="1" algn="just" eaLnBrk="1" fontAlgn="auto" hangingPunct="1">
              <a:spcAft>
                <a:spcPts val="0"/>
              </a:spcAft>
              <a:buFont typeface="Wingdings" pitchFamily="2" charset="2"/>
              <a:buChar char="Ø"/>
              <a:defRPr/>
            </a:pPr>
            <a:r>
              <a:rPr lang="en-US" dirty="0" smtClean="0"/>
              <a:t> government according to law not according to whim and caprice</a:t>
            </a:r>
          </a:p>
          <a:p>
            <a:pPr lvl="1" algn="just" eaLnBrk="1" fontAlgn="auto" hangingPunct="1">
              <a:spcAft>
                <a:spcPts val="0"/>
              </a:spcAft>
              <a:buFont typeface="Wingdings" pitchFamily="2" charset="2"/>
              <a:buChar char="Ø"/>
              <a:defRPr/>
            </a:pPr>
            <a:r>
              <a:rPr lang="en-US" dirty="0" smtClean="0"/>
              <a:t> equality before the law</a:t>
            </a:r>
          </a:p>
          <a:p>
            <a:pPr lvl="1" algn="just" eaLnBrk="1" fontAlgn="auto" hangingPunct="1">
              <a:spcAft>
                <a:spcPts val="0"/>
              </a:spcAft>
              <a:buFont typeface="Wingdings" pitchFamily="2" charset="2"/>
              <a:buChar char="Ø"/>
              <a:defRPr/>
            </a:pPr>
            <a:r>
              <a:rPr lang="en-US" dirty="0" smtClean="0"/>
              <a:t>certainty and predictability in the law. </a:t>
            </a:r>
          </a:p>
          <a:p>
            <a:pPr algn="just" eaLnBrk="1" fontAlgn="auto" hangingPunct="1">
              <a:spcAft>
                <a:spcPts val="0"/>
              </a:spcAft>
              <a:defRPr/>
            </a:pPr>
            <a:r>
              <a:rPr lang="en-US" dirty="0" smtClean="0"/>
              <a:t>It abhors retrospective application of laws</a:t>
            </a:r>
          </a:p>
          <a:p>
            <a:pPr algn="just" eaLnBrk="1" fontAlgn="auto" hangingPunct="1">
              <a:spcAft>
                <a:spcPts val="0"/>
              </a:spcAft>
              <a:defRPr/>
            </a:pPr>
            <a:r>
              <a:rPr lang="en-US" b="1" dirty="0" smtClean="0"/>
              <a:t>It abhors unlimited discretion</a:t>
            </a:r>
          </a:p>
          <a:p>
            <a:pPr algn="just" eaLnBrk="1" fontAlgn="auto" hangingPunct="1">
              <a:spcAft>
                <a:spcPts val="0"/>
              </a:spcAft>
              <a:defRPr/>
            </a:pPr>
            <a:r>
              <a:rPr lang="en-US" b="1" dirty="0" smtClean="0"/>
              <a:t>It precludes arbitrary action</a:t>
            </a:r>
          </a:p>
          <a:p>
            <a:pPr algn="just" eaLnBrk="1" fontAlgn="auto" hangingPunct="1">
              <a:spcAft>
                <a:spcPts val="0"/>
              </a:spcAft>
              <a:buFont typeface="Arial" charset="0"/>
              <a:buNone/>
              <a:defRPr/>
            </a:pPr>
            <a:endParaRPr lang="en-US" b="1" dirty="0" smtClean="0">
              <a:solidFill>
                <a:srgbClr val="FF0000"/>
              </a:solidFill>
            </a:endParaRPr>
          </a:p>
          <a:p>
            <a:pPr algn="just" eaLnBrk="1" fontAlgn="auto" hangingPunct="1">
              <a:spcAft>
                <a:spcPts val="0"/>
              </a:spcAft>
              <a:defRPr/>
            </a:pPr>
            <a:endParaRPr lang="en-US" dirty="0" smtClean="0"/>
          </a:p>
        </p:txBody>
      </p:sp>
      <p:sp>
        <p:nvSpPr>
          <p:cNvPr id="4" name="Date Placeholder 3"/>
          <p:cNvSpPr>
            <a:spLocks noGrp="1"/>
          </p:cNvSpPr>
          <p:nvPr>
            <p:ph type="dt" sz="quarter" idx="10"/>
          </p:nvPr>
        </p:nvSpPr>
        <p:spPr/>
        <p:txBody>
          <a:bodyPr/>
          <a:lstStyle/>
          <a:p>
            <a:pPr>
              <a:defRPr/>
            </a:pPr>
            <a:fld id="{0B60CE7B-03CF-4316-92DE-7F0AA28E924D}" type="datetime1">
              <a:rPr lang="en-US" smtClean="0"/>
              <a:pPr>
                <a:defRPr/>
              </a:pPr>
              <a:t>11/8/2017</a:t>
            </a:fld>
            <a:endParaRPr lang="en-US"/>
          </a:p>
        </p:txBody>
      </p:sp>
      <p:sp>
        <p:nvSpPr>
          <p:cNvPr id="6" name="Footer Placeholder 5"/>
          <p:cNvSpPr>
            <a:spLocks noGrp="1"/>
          </p:cNvSpPr>
          <p:nvPr>
            <p:ph type="ftr" sz="quarter" idx="11"/>
          </p:nvPr>
        </p:nvSpPr>
        <p:spPr/>
        <p:txBody>
          <a:bodyPr/>
          <a:lstStyle/>
          <a:p>
            <a:pPr>
              <a:defRPr/>
            </a:pPr>
            <a:r>
              <a:rPr lang="en-GB" smtClean="0"/>
              <a:t>CBG OUMA &amp; CO ADVOCATES TRAINING DIVISION</a:t>
            </a:r>
            <a:endParaRPr lang="en-US"/>
          </a:p>
        </p:txBody>
      </p:sp>
      <p:sp>
        <p:nvSpPr>
          <p:cNvPr id="5" name="Slide Number Placeholder 4"/>
          <p:cNvSpPr>
            <a:spLocks noGrp="1"/>
          </p:cNvSpPr>
          <p:nvPr>
            <p:ph type="sldNum" sz="quarter" idx="12"/>
          </p:nvPr>
        </p:nvSpPr>
        <p:spPr/>
        <p:txBody>
          <a:bodyPr/>
          <a:lstStyle/>
          <a:p>
            <a:pPr>
              <a:defRPr/>
            </a:pPr>
            <a:fld id="{94824A83-3CE3-4044-9712-7F5B2A7C07CA}" type="slidenum">
              <a:rPr lang="en-US"/>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What it does not mean</a:t>
            </a:r>
          </a:p>
        </p:txBody>
      </p:sp>
      <p:sp>
        <p:nvSpPr>
          <p:cNvPr id="3" name="Content Placeholder 2"/>
          <p:cNvSpPr>
            <a:spLocks noGrp="1"/>
          </p:cNvSpPr>
          <p:nvPr>
            <p:ph idx="1"/>
          </p:nvPr>
        </p:nvSpPr>
        <p:spPr/>
        <p:txBody>
          <a:bodyPr/>
          <a:lstStyle/>
          <a:p>
            <a:pPr algn="just"/>
            <a:r>
              <a:rPr lang="en-GB" dirty="0" smtClean="0"/>
              <a:t>It is not meticulous </a:t>
            </a:r>
            <a:r>
              <a:rPr lang="en-GB" dirty="0"/>
              <a:t>compliance with empowering legislation</a:t>
            </a:r>
          </a:p>
        </p:txBody>
      </p:sp>
      <p:sp>
        <p:nvSpPr>
          <p:cNvPr id="4" name="Date Placeholder 3"/>
          <p:cNvSpPr>
            <a:spLocks noGrp="1"/>
          </p:cNvSpPr>
          <p:nvPr>
            <p:ph type="dt" sz="half" idx="10"/>
          </p:nvPr>
        </p:nvSpPr>
        <p:spPr/>
        <p:txBody>
          <a:bodyPr/>
          <a:lstStyle/>
          <a:p>
            <a:fld id="{A8FEB481-2C9B-4A3C-BFD2-933B6D6061F1}"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29</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en-GB" sz="2800" b="1" dirty="0" smtClean="0">
                <a:solidFill>
                  <a:srgbClr val="C00000"/>
                </a:solidFill>
              </a:rPr>
              <a:t>Part 1:The Rule of Law: Presentation outline</a:t>
            </a:r>
            <a:endParaRPr lang="en-GB" sz="2800" b="1" dirty="0">
              <a:solidFill>
                <a:srgbClr val="C00000"/>
              </a:solidFill>
            </a:endParaRPr>
          </a:p>
        </p:txBody>
      </p:sp>
      <p:sp>
        <p:nvSpPr>
          <p:cNvPr id="3" name="Content Placeholder 2"/>
          <p:cNvSpPr>
            <a:spLocks noGrp="1"/>
          </p:cNvSpPr>
          <p:nvPr>
            <p:ph idx="1"/>
          </p:nvPr>
        </p:nvSpPr>
        <p:spPr>
          <a:xfrm>
            <a:off x="457200" y="1071546"/>
            <a:ext cx="8229600" cy="5054617"/>
          </a:xfrm>
        </p:spPr>
        <p:txBody>
          <a:bodyPr>
            <a:normAutofit fontScale="77500" lnSpcReduction="20000"/>
          </a:bodyPr>
          <a:lstStyle/>
          <a:p>
            <a:pPr marL="514350" indent="-514350">
              <a:buFont typeface="+mj-lt"/>
              <a:buAutoNum type="arabicPeriod"/>
            </a:pPr>
            <a:r>
              <a:rPr lang="en-GB" dirty="0" smtClean="0"/>
              <a:t>Leading proponents</a:t>
            </a:r>
          </a:p>
          <a:p>
            <a:pPr marL="514350" indent="-514350">
              <a:buFont typeface="+mj-lt"/>
              <a:buAutoNum type="arabicPeriod"/>
            </a:pPr>
            <a:r>
              <a:rPr lang="en-GB" dirty="0" smtClean="0"/>
              <a:t>What it means/What it does not mean</a:t>
            </a:r>
          </a:p>
          <a:p>
            <a:pPr marL="514350" indent="-514350">
              <a:buFont typeface="+mj-lt"/>
              <a:buAutoNum type="arabicPeriod"/>
            </a:pPr>
            <a:r>
              <a:rPr lang="en-GB" dirty="0" smtClean="0"/>
              <a:t>Fuller’s Eight Routes of Failure for any Legal System</a:t>
            </a:r>
          </a:p>
          <a:p>
            <a:pPr marL="514350" indent="-514350">
              <a:buFont typeface="+mj-lt"/>
              <a:buAutoNum type="arabicPeriod"/>
            </a:pPr>
            <a:r>
              <a:rPr lang="en-GB" dirty="0" smtClean="0"/>
              <a:t>What it implies</a:t>
            </a:r>
          </a:p>
          <a:p>
            <a:pPr marL="514350" indent="-514350">
              <a:buFont typeface="+mj-lt"/>
              <a:buAutoNum type="arabicPeriod"/>
            </a:pPr>
            <a:r>
              <a:rPr lang="en-GB" dirty="0" smtClean="0"/>
              <a:t>Rationale</a:t>
            </a:r>
          </a:p>
          <a:p>
            <a:pPr marL="514350" indent="-514350">
              <a:buFont typeface="+mj-lt"/>
              <a:buAutoNum type="arabicPeriod"/>
            </a:pPr>
            <a:r>
              <a:rPr lang="en-GB" dirty="0" smtClean="0"/>
              <a:t>Components</a:t>
            </a:r>
          </a:p>
          <a:p>
            <a:pPr marL="514350" indent="-514350">
              <a:buFont typeface="+mj-lt"/>
              <a:buAutoNum type="arabicPeriod"/>
            </a:pPr>
            <a:r>
              <a:rPr lang="en-GB" dirty="0" smtClean="0"/>
              <a:t>Threats</a:t>
            </a:r>
          </a:p>
          <a:p>
            <a:pPr marL="514350" indent="-514350">
              <a:buFont typeface="+mj-lt"/>
              <a:buAutoNum type="arabicPeriod"/>
            </a:pPr>
            <a:r>
              <a:rPr lang="en-GB" dirty="0" smtClean="0"/>
              <a:t>The rule of law as a precondition for development and prosperity</a:t>
            </a:r>
          </a:p>
          <a:p>
            <a:pPr marL="514350" indent="-514350">
              <a:buFont typeface="+mj-lt"/>
              <a:buAutoNum type="arabicPeriod" startAt="9"/>
            </a:pPr>
            <a:r>
              <a:rPr lang="en-GB" dirty="0" smtClean="0"/>
              <a:t>Relationship with other constitutional values</a:t>
            </a:r>
          </a:p>
          <a:p>
            <a:pPr marL="514350" indent="-514350">
              <a:buFont typeface="+mj-lt"/>
              <a:buAutoNum type="arabicPeriod" startAt="9"/>
            </a:pPr>
            <a:r>
              <a:rPr lang="en-GB" dirty="0" smtClean="0"/>
              <a:t>The rule of law as a foundational principle of the CoK 2010</a:t>
            </a:r>
          </a:p>
          <a:p>
            <a:pPr marL="514350" indent="-514350">
              <a:buFont typeface="+mj-lt"/>
              <a:buAutoNum type="arabicPeriod" startAt="9"/>
            </a:pPr>
            <a:r>
              <a:rPr lang="en-GB" dirty="0" smtClean="0"/>
              <a:t>Practical significance</a:t>
            </a:r>
          </a:p>
          <a:p>
            <a:pPr marL="514350" indent="-514350">
              <a:buNone/>
            </a:pPr>
            <a:endParaRPr lang="en-GB" dirty="0" smtClean="0"/>
          </a:p>
          <a:p>
            <a:endParaRPr lang="en-GB" dirty="0"/>
          </a:p>
        </p:txBody>
      </p:sp>
      <p:sp>
        <p:nvSpPr>
          <p:cNvPr id="4" name="Date Placeholder 3"/>
          <p:cNvSpPr>
            <a:spLocks noGrp="1"/>
          </p:cNvSpPr>
          <p:nvPr>
            <p:ph type="dt" sz="half" idx="10"/>
          </p:nvPr>
        </p:nvSpPr>
        <p:spPr/>
        <p:txBody>
          <a:bodyPr/>
          <a:lstStyle/>
          <a:p>
            <a:fld id="{4EDCD820-BE96-41F9-80AB-46D27BD21E48}"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3</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b="1" dirty="0" smtClean="0">
                <a:solidFill>
                  <a:srgbClr val="C00000"/>
                </a:solidFill>
              </a:rPr>
              <a:t/>
            </a:r>
            <a:br>
              <a:rPr lang="en-GB" b="1" dirty="0" smtClean="0">
                <a:solidFill>
                  <a:srgbClr val="C00000"/>
                </a:solidFill>
              </a:rPr>
            </a:br>
            <a:r>
              <a:rPr lang="en-GB" b="1" dirty="0" smtClean="0">
                <a:solidFill>
                  <a:srgbClr val="C00000"/>
                </a:solidFill>
              </a:rPr>
              <a:t>THE RULE OF LAW</a:t>
            </a:r>
            <a:br>
              <a:rPr lang="en-GB" b="1" dirty="0" smtClean="0">
                <a:solidFill>
                  <a:srgbClr val="C00000"/>
                </a:solidFill>
              </a:rPr>
            </a:br>
            <a:endParaRPr lang="en-GB" dirty="0"/>
          </a:p>
        </p:txBody>
      </p:sp>
      <p:sp>
        <p:nvSpPr>
          <p:cNvPr id="5" name="Subtitle 4"/>
          <p:cNvSpPr>
            <a:spLocks noGrp="1"/>
          </p:cNvSpPr>
          <p:nvPr>
            <p:ph type="subTitle" idx="1"/>
          </p:nvPr>
        </p:nvSpPr>
        <p:spPr/>
        <p:txBody>
          <a:bodyPr/>
          <a:lstStyle/>
          <a:p>
            <a:r>
              <a:rPr lang="en-GB" b="1" dirty="0" smtClean="0">
                <a:solidFill>
                  <a:srgbClr val="FF0000"/>
                </a:solidFill>
              </a:rPr>
              <a:t>5: Rationale</a:t>
            </a:r>
          </a:p>
          <a:p>
            <a:endParaRPr lang="en-GB" dirty="0"/>
          </a:p>
        </p:txBody>
      </p:sp>
      <p:sp>
        <p:nvSpPr>
          <p:cNvPr id="6" name="Date Placeholder 5"/>
          <p:cNvSpPr>
            <a:spLocks noGrp="1"/>
          </p:cNvSpPr>
          <p:nvPr>
            <p:ph type="dt" sz="half" idx="10"/>
          </p:nvPr>
        </p:nvSpPr>
        <p:spPr/>
        <p:txBody>
          <a:bodyPr/>
          <a:lstStyle/>
          <a:p>
            <a:fld id="{B8104A61-7923-4AF2-9A2D-012B8C1F8296}"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30</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Rationale</a:t>
            </a:r>
            <a:r>
              <a:rPr lang="en-GB" dirty="0" smtClean="0"/>
              <a:t> </a:t>
            </a:r>
            <a:endParaRPr lang="en-GB" dirty="0"/>
          </a:p>
        </p:txBody>
      </p:sp>
      <p:sp>
        <p:nvSpPr>
          <p:cNvPr id="3" name="Content Placeholder 2"/>
          <p:cNvSpPr>
            <a:spLocks noGrp="1"/>
          </p:cNvSpPr>
          <p:nvPr>
            <p:ph idx="1"/>
          </p:nvPr>
        </p:nvSpPr>
        <p:spPr/>
        <p:txBody>
          <a:bodyPr>
            <a:normAutofit fontScale="85000" lnSpcReduction="10000"/>
          </a:bodyPr>
          <a:lstStyle/>
          <a:p>
            <a:r>
              <a:rPr lang="en-GB" b="1" dirty="0" smtClean="0">
                <a:solidFill>
                  <a:srgbClr val="C00000"/>
                </a:solidFill>
              </a:rPr>
              <a:t>Lord Acton’s (1904)</a:t>
            </a:r>
          </a:p>
          <a:p>
            <a:r>
              <a:rPr lang="en-GB" dirty="0" smtClean="0"/>
              <a:t>‘power tends to corrupt and absolute power corrupts absolutely</a:t>
            </a:r>
          </a:p>
          <a:p>
            <a:pPr algn="just"/>
            <a:r>
              <a:rPr lang="en-GB" b="1" dirty="0" smtClean="0">
                <a:solidFill>
                  <a:srgbClr val="C00000"/>
                </a:solidFill>
              </a:rPr>
              <a:t>Aristotle (384-322 BC)</a:t>
            </a:r>
          </a:p>
          <a:p>
            <a:pPr algn="just"/>
            <a:r>
              <a:rPr lang="en-GB" dirty="0" smtClean="0"/>
              <a:t>“The Rule of Law is preferred to that of any individual … He who bids the law rule may be deemed to bid God and reason alone rule, but he who bids a man rule adds an element of the beast; for desire is as a wild beast, and passion perverts the mind of rulers, even when there are the best of men. The law is reason unaffected by desire.”</a:t>
            </a:r>
          </a:p>
          <a:p>
            <a:endParaRPr lang="en-GB" dirty="0" smtClean="0"/>
          </a:p>
          <a:p>
            <a:endParaRPr lang="en-GB" dirty="0" smtClean="0"/>
          </a:p>
        </p:txBody>
      </p:sp>
      <p:sp>
        <p:nvSpPr>
          <p:cNvPr id="4" name="Date Placeholder 3"/>
          <p:cNvSpPr>
            <a:spLocks noGrp="1"/>
          </p:cNvSpPr>
          <p:nvPr>
            <p:ph type="dt" sz="half" idx="10"/>
          </p:nvPr>
        </p:nvSpPr>
        <p:spPr/>
        <p:txBody>
          <a:bodyPr/>
          <a:lstStyle/>
          <a:p>
            <a:fld id="{9DED3906-D512-4398-989E-4DCD028246BD}"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31</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b="1" dirty="0" smtClean="0">
                <a:solidFill>
                  <a:srgbClr val="C00000"/>
                </a:solidFill>
              </a:rPr>
              <a:t/>
            </a:r>
            <a:br>
              <a:rPr lang="en-GB" b="1" dirty="0" smtClean="0">
                <a:solidFill>
                  <a:srgbClr val="C00000"/>
                </a:solidFill>
              </a:rPr>
            </a:br>
            <a:r>
              <a:rPr lang="en-GB" b="1" dirty="0" smtClean="0">
                <a:solidFill>
                  <a:srgbClr val="C00000"/>
                </a:solidFill>
              </a:rPr>
              <a:t>THE RULE OF LAW</a:t>
            </a:r>
            <a:br>
              <a:rPr lang="en-GB" b="1" dirty="0" smtClean="0">
                <a:solidFill>
                  <a:srgbClr val="C00000"/>
                </a:solidFill>
              </a:rPr>
            </a:br>
            <a:endParaRPr lang="en-GB" dirty="0"/>
          </a:p>
        </p:txBody>
      </p:sp>
      <p:sp>
        <p:nvSpPr>
          <p:cNvPr id="5" name="Subtitle 4"/>
          <p:cNvSpPr>
            <a:spLocks noGrp="1"/>
          </p:cNvSpPr>
          <p:nvPr>
            <p:ph type="subTitle" idx="1"/>
          </p:nvPr>
        </p:nvSpPr>
        <p:spPr/>
        <p:txBody>
          <a:bodyPr/>
          <a:lstStyle/>
          <a:p>
            <a:r>
              <a:rPr lang="en-GB" b="1" dirty="0" smtClean="0">
                <a:solidFill>
                  <a:srgbClr val="FF0000"/>
                </a:solidFill>
              </a:rPr>
              <a:t>6: Components </a:t>
            </a:r>
          </a:p>
          <a:p>
            <a:endParaRPr lang="en-GB" dirty="0"/>
          </a:p>
        </p:txBody>
      </p:sp>
      <p:sp>
        <p:nvSpPr>
          <p:cNvPr id="6" name="Date Placeholder 5"/>
          <p:cNvSpPr>
            <a:spLocks noGrp="1"/>
          </p:cNvSpPr>
          <p:nvPr>
            <p:ph type="dt" sz="half" idx="10"/>
          </p:nvPr>
        </p:nvSpPr>
        <p:spPr/>
        <p:txBody>
          <a:bodyPr/>
          <a:lstStyle/>
          <a:p>
            <a:fld id="{C5E28BCD-634C-4169-93CF-3554DBA887D1}"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32</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Components</a:t>
            </a:r>
            <a:endParaRPr lang="en-GB" b="1" dirty="0">
              <a:solidFill>
                <a:srgbClr val="FF0000"/>
              </a:solidFill>
            </a:endParaRPr>
          </a:p>
        </p:txBody>
      </p:sp>
      <p:sp>
        <p:nvSpPr>
          <p:cNvPr id="3" name="Content Placeholder 2"/>
          <p:cNvSpPr>
            <a:spLocks noGrp="1"/>
          </p:cNvSpPr>
          <p:nvPr>
            <p:ph idx="1"/>
          </p:nvPr>
        </p:nvSpPr>
        <p:spPr/>
        <p:txBody>
          <a:bodyPr>
            <a:normAutofit/>
          </a:bodyPr>
          <a:lstStyle/>
          <a:p>
            <a:pPr algn="just"/>
            <a:r>
              <a:rPr lang="en-GB" b="1" dirty="0" smtClean="0">
                <a:solidFill>
                  <a:srgbClr val="C00000"/>
                </a:solidFill>
              </a:rPr>
              <a:t>Dicey-A formalistic approach</a:t>
            </a:r>
            <a:endParaRPr lang="en-GB" b="1" dirty="0">
              <a:solidFill>
                <a:srgbClr val="C00000"/>
              </a:solidFill>
            </a:endParaRPr>
          </a:p>
          <a:p>
            <a:pPr marL="914400" lvl="1" indent="-514350" algn="just">
              <a:buFont typeface="+mj-lt"/>
              <a:buAutoNum type="arabicPeriod"/>
            </a:pPr>
            <a:r>
              <a:rPr lang="en-GB" sz="3200" dirty="0"/>
              <a:t>S</a:t>
            </a:r>
            <a:r>
              <a:rPr lang="en-GB" sz="3200" dirty="0" smtClean="0"/>
              <a:t>upremacy </a:t>
            </a:r>
            <a:r>
              <a:rPr lang="en-GB" sz="3200" dirty="0"/>
              <a:t>of established law as opposed to arbitrary discretion,</a:t>
            </a:r>
          </a:p>
          <a:p>
            <a:pPr marL="914400" lvl="1" indent="-514350" algn="just">
              <a:buFont typeface="+mj-lt"/>
              <a:buAutoNum type="arabicPeriod"/>
            </a:pPr>
            <a:r>
              <a:rPr lang="en-GB" sz="3200" dirty="0" smtClean="0"/>
              <a:t>Equality </a:t>
            </a:r>
            <a:r>
              <a:rPr lang="en-GB" sz="3200" dirty="0"/>
              <a:t>at law, and</a:t>
            </a:r>
          </a:p>
          <a:p>
            <a:pPr marL="914400" lvl="1" indent="-514350" algn="just">
              <a:buFont typeface="+mj-lt"/>
              <a:buAutoNum type="arabicPeriod"/>
            </a:pPr>
            <a:r>
              <a:rPr lang="en-GB" sz="3200" dirty="0" smtClean="0"/>
              <a:t>Enforcement </a:t>
            </a:r>
            <a:r>
              <a:rPr lang="en-GB" sz="3200" dirty="0"/>
              <a:t>and interpretation of the law by impartial courts</a:t>
            </a:r>
          </a:p>
        </p:txBody>
      </p:sp>
      <p:sp>
        <p:nvSpPr>
          <p:cNvPr id="4" name="Date Placeholder 3"/>
          <p:cNvSpPr>
            <a:spLocks noGrp="1"/>
          </p:cNvSpPr>
          <p:nvPr>
            <p:ph type="dt" sz="half" idx="10"/>
          </p:nvPr>
        </p:nvSpPr>
        <p:spPr/>
        <p:txBody>
          <a:bodyPr/>
          <a:lstStyle/>
          <a:p>
            <a:fld id="{60910192-569E-46CB-8A0F-551F1336CECF}"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33</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Components</a:t>
            </a:r>
            <a:endParaRPr lang="en-GB" b="1" dirty="0">
              <a:solidFill>
                <a:srgbClr val="FF0000"/>
              </a:solidFill>
            </a:endParaRPr>
          </a:p>
        </p:txBody>
      </p:sp>
      <p:sp>
        <p:nvSpPr>
          <p:cNvPr id="3" name="Content Placeholder 2"/>
          <p:cNvSpPr>
            <a:spLocks noGrp="1"/>
          </p:cNvSpPr>
          <p:nvPr>
            <p:ph idx="1"/>
          </p:nvPr>
        </p:nvSpPr>
        <p:spPr/>
        <p:txBody>
          <a:bodyPr/>
          <a:lstStyle/>
          <a:p>
            <a:pPr algn="just"/>
            <a:r>
              <a:rPr lang="en-GB" b="1" dirty="0" smtClean="0">
                <a:solidFill>
                  <a:srgbClr val="C00000"/>
                </a:solidFill>
              </a:rPr>
              <a:t>A modern approach-Guiding principles</a:t>
            </a:r>
          </a:p>
          <a:p>
            <a:pPr marL="914400" lvl="1" indent="-514350" algn="just">
              <a:buFont typeface="+mj-lt"/>
              <a:buAutoNum type="arabicPeriod"/>
            </a:pPr>
            <a:r>
              <a:rPr lang="en-GB" dirty="0" smtClean="0"/>
              <a:t>Components </a:t>
            </a:r>
            <a:r>
              <a:rPr lang="en-GB" dirty="0"/>
              <a:t>of the rule of law that flow from its essence – the rule of law as </a:t>
            </a:r>
            <a:r>
              <a:rPr lang="en-GB" dirty="0" smtClean="0"/>
              <a:t>opposed to </a:t>
            </a:r>
            <a:r>
              <a:rPr lang="en-GB" dirty="0"/>
              <a:t>the rule of </a:t>
            </a:r>
            <a:r>
              <a:rPr lang="en-GB" dirty="0" smtClean="0"/>
              <a:t>man</a:t>
            </a:r>
          </a:p>
          <a:p>
            <a:pPr marL="914400" lvl="1" indent="-514350" algn="just">
              <a:buFont typeface="+mj-lt"/>
              <a:buAutoNum type="arabicPeriod"/>
            </a:pPr>
            <a:r>
              <a:rPr lang="en-GB" dirty="0" smtClean="0"/>
              <a:t>The components require more than just formalism in the making of the law. Its implementation and  adjudication-Look at the substance, not the form</a:t>
            </a:r>
          </a:p>
          <a:p>
            <a:endParaRPr lang="en-GB" dirty="0"/>
          </a:p>
        </p:txBody>
      </p:sp>
      <p:sp>
        <p:nvSpPr>
          <p:cNvPr id="4" name="Date Placeholder 3"/>
          <p:cNvSpPr>
            <a:spLocks noGrp="1"/>
          </p:cNvSpPr>
          <p:nvPr>
            <p:ph type="dt" sz="half" idx="10"/>
          </p:nvPr>
        </p:nvSpPr>
        <p:spPr/>
        <p:txBody>
          <a:bodyPr/>
          <a:lstStyle/>
          <a:p>
            <a:fld id="{F66CBB23-87E0-4213-B717-2975F1086011}"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34</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Components</a:t>
            </a:r>
            <a:endParaRPr lang="en-GB" b="1" dirty="0">
              <a:solidFill>
                <a:srgbClr val="FF0000"/>
              </a:solidFill>
            </a:endParaRPr>
          </a:p>
        </p:txBody>
      </p:sp>
      <p:sp>
        <p:nvSpPr>
          <p:cNvPr id="3" name="Content Placeholder 2"/>
          <p:cNvSpPr>
            <a:spLocks noGrp="1"/>
          </p:cNvSpPr>
          <p:nvPr>
            <p:ph idx="1"/>
          </p:nvPr>
        </p:nvSpPr>
        <p:spPr/>
        <p:txBody>
          <a:bodyPr/>
          <a:lstStyle/>
          <a:p>
            <a:pPr algn="just"/>
            <a:r>
              <a:rPr lang="en-GB" b="1" dirty="0" smtClean="0">
                <a:solidFill>
                  <a:srgbClr val="C00000"/>
                </a:solidFill>
              </a:rPr>
              <a:t>A modern approach-Guiding principles</a:t>
            </a:r>
          </a:p>
          <a:p>
            <a:pPr algn="just"/>
            <a:r>
              <a:rPr lang="en-GB" b="1" dirty="0" smtClean="0">
                <a:solidFill>
                  <a:srgbClr val="C00000"/>
                </a:solidFill>
              </a:rPr>
              <a:t>Friedrich Hayek’s (1891-992</a:t>
            </a:r>
            <a:r>
              <a:rPr lang="en-GB" dirty="0" smtClean="0"/>
              <a:t>)</a:t>
            </a:r>
          </a:p>
          <a:p>
            <a:pPr algn="just"/>
            <a:r>
              <a:rPr lang="en-GB" dirty="0" smtClean="0"/>
              <a:t>‘The Rule of Law implies limits to the scope of legislation: it restricts it to the kind of general rules known as formal law, and excludes legislation directly aimed at particular people.’</a:t>
            </a:r>
            <a:endParaRPr lang="en-GB" dirty="0"/>
          </a:p>
        </p:txBody>
      </p:sp>
      <p:sp>
        <p:nvSpPr>
          <p:cNvPr id="4" name="Date Placeholder 3"/>
          <p:cNvSpPr>
            <a:spLocks noGrp="1"/>
          </p:cNvSpPr>
          <p:nvPr>
            <p:ph type="dt" sz="half" idx="10"/>
          </p:nvPr>
        </p:nvSpPr>
        <p:spPr/>
        <p:txBody>
          <a:bodyPr/>
          <a:lstStyle/>
          <a:p>
            <a:fld id="{D098C8C7-FCE2-4052-99EA-ECC5F1738624}"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35</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Components</a:t>
            </a:r>
            <a:endParaRPr lang="en-GB" b="1" dirty="0">
              <a:solidFill>
                <a:srgbClr val="FF0000"/>
              </a:solidFill>
            </a:endParaRPr>
          </a:p>
        </p:txBody>
      </p:sp>
      <p:sp>
        <p:nvSpPr>
          <p:cNvPr id="3" name="Content Placeholder 2"/>
          <p:cNvSpPr>
            <a:spLocks noGrp="1"/>
          </p:cNvSpPr>
          <p:nvPr>
            <p:ph idx="1"/>
          </p:nvPr>
        </p:nvSpPr>
        <p:spPr/>
        <p:txBody>
          <a:bodyPr/>
          <a:lstStyle/>
          <a:p>
            <a:r>
              <a:rPr lang="en-GB" b="1" dirty="0" smtClean="0">
                <a:solidFill>
                  <a:srgbClr val="C00000"/>
                </a:solidFill>
              </a:rPr>
              <a:t>A modern </a:t>
            </a:r>
            <a:r>
              <a:rPr lang="en-GB" b="1" dirty="0" err="1" smtClean="0">
                <a:solidFill>
                  <a:srgbClr val="C00000"/>
                </a:solidFill>
              </a:rPr>
              <a:t>approach:Requirements</a:t>
            </a:r>
            <a:endParaRPr lang="en-GB" b="1" dirty="0" smtClean="0">
              <a:solidFill>
                <a:srgbClr val="C00000"/>
              </a:solidFill>
            </a:endParaRPr>
          </a:p>
          <a:p>
            <a:r>
              <a:rPr lang="en-GB" dirty="0" smtClean="0"/>
              <a:t>The rule of law therefore  requires;</a:t>
            </a:r>
          </a:p>
          <a:p>
            <a:pPr lvl="1">
              <a:buFont typeface="Arial" pitchFamily="34" charset="0"/>
              <a:buChar char="•"/>
            </a:pPr>
            <a:r>
              <a:rPr lang="en-GB" dirty="0" smtClean="0"/>
              <a:t>De-concentration of power-vertically and horizontally</a:t>
            </a:r>
          </a:p>
          <a:p>
            <a:pPr lvl="1">
              <a:buFont typeface="Arial" pitchFamily="34" charset="0"/>
              <a:buChar char="•"/>
            </a:pPr>
            <a:r>
              <a:rPr lang="en-GB" dirty="0" smtClean="0"/>
              <a:t>Due process- how laws are made, implemented and adjudicate</a:t>
            </a:r>
          </a:p>
          <a:p>
            <a:endParaRPr lang="en-GB" dirty="0"/>
          </a:p>
        </p:txBody>
      </p:sp>
      <p:sp>
        <p:nvSpPr>
          <p:cNvPr id="4" name="Date Placeholder 3"/>
          <p:cNvSpPr>
            <a:spLocks noGrp="1"/>
          </p:cNvSpPr>
          <p:nvPr>
            <p:ph type="dt" sz="half" idx="10"/>
          </p:nvPr>
        </p:nvSpPr>
        <p:spPr/>
        <p:txBody>
          <a:bodyPr/>
          <a:lstStyle/>
          <a:p>
            <a:fld id="{603B6BB0-E885-4E32-80BC-12886FCDE6FA}"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36</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b="1" dirty="0" smtClean="0">
                <a:solidFill>
                  <a:srgbClr val="FF0000"/>
                </a:solidFill>
              </a:rPr>
              <a:t>Components: specific elements of the rule of law</a:t>
            </a:r>
            <a:endParaRPr lang="en-GB" b="1" dirty="0">
              <a:solidFill>
                <a:srgbClr val="FF0000"/>
              </a:solidFill>
            </a:endParaRPr>
          </a:p>
        </p:txBody>
      </p:sp>
      <p:sp>
        <p:nvSpPr>
          <p:cNvPr id="3" name="Content Placeholder 2"/>
          <p:cNvSpPr>
            <a:spLocks noGrp="1"/>
          </p:cNvSpPr>
          <p:nvPr>
            <p:ph sz="half" idx="1"/>
          </p:nvPr>
        </p:nvSpPr>
        <p:spPr/>
        <p:txBody>
          <a:bodyPr>
            <a:noAutofit/>
          </a:bodyPr>
          <a:lstStyle/>
          <a:p>
            <a:pPr marL="514350" indent="-514350">
              <a:buFont typeface="+mj-lt"/>
              <a:buAutoNum type="arabicPeriod"/>
            </a:pPr>
            <a:r>
              <a:rPr lang="en-GB" sz="2800" dirty="0" smtClean="0"/>
              <a:t>Legality</a:t>
            </a:r>
          </a:p>
          <a:p>
            <a:pPr marL="514350" indent="-514350">
              <a:buFont typeface="+mj-lt"/>
              <a:buAutoNum type="arabicPeriod"/>
            </a:pPr>
            <a:r>
              <a:rPr lang="en-GB" sz="2800" dirty="0" smtClean="0"/>
              <a:t>Rationality</a:t>
            </a:r>
          </a:p>
          <a:p>
            <a:pPr marL="514350" indent="-514350">
              <a:buFont typeface="+mj-lt"/>
              <a:buAutoNum type="arabicPeriod"/>
            </a:pPr>
            <a:r>
              <a:rPr lang="en-GB" sz="2800" dirty="0" smtClean="0"/>
              <a:t>Non-discretion</a:t>
            </a:r>
          </a:p>
          <a:p>
            <a:pPr marL="514350" indent="-514350">
              <a:buFont typeface="+mj-lt"/>
              <a:buAutoNum type="arabicPeriod"/>
            </a:pPr>
            <a:r>
              <a:rPr lang="en-GB" sz="2800" dirty="0" smtClean="0"/>
              <a:t>Clear objectives</a:t>
            </a:r>
          </a:p>
          <a:p>
            <a:pPr marL="514350" indent="-514350">
              <a:buFont typeface="+mj-lt"/>
              <a:buAutoNum type="arabicPeriod"/>
            </a:pPr>
            <a:r>
              <a:rPr lang="en-GB" sz="2800" dirty="0"/>
              <a:t>Objective </a:t>
            </a:r>
            <a:r>
              <a:rPr lang="en-GB" sz="2800" dirty="0" smtClean="0"/>
              <a:t>criteria</a:t>
            </a:r>
          </a:p>
          <a:p>
            <a:pPr marL="514350" indent="-514350">
              <a:buFont typeface="+mj-lt"/>
              <a:buAutoNum type="arabicPeriod"/>
            </a:pPr>
            <a:r>
              <a:rPr lang="en-GB" sz="2800" dirty="0" smtClean="0"/>
              <a:t>Certainty</a:t>
            </a:r>
          </a:p>
          <a:p>
            <a:pPr marL="514350" indent="-514350">
              <a:buFont typeface="+mj-lt"/>
              <a:buAutoNum type="arabicPeriod"/>
            </a:pPr>
            <a:r>
              <a:rPr lang="en-GB" sz="2800" dirty="0"/>
              <a:t>Precedent (</a:t>
            </a:r>
            <a:r>
              <a:rPr lang="en-GB" sz="2800" i="1" dirty="0"/>
              <a:t>stare </a:t>
            </a:r>
            <a:r>
              <a:rPr lang="en-GB" sz="2800" i="1" dirty="0" err="1"/>
              <a:t>decisis</a:t>
            </a:r>
            <a:r>
              <a:rPr lang="en-GB" sz="2800" i="1" dirty="0" smtClean="0"/>
              <a:t>)</a:t>
            </a:r>
          </a:p>
          <a:p>
            <a:pPr marL="514350" indent="-514350">
              <a:buFont typeface="+mj-lt"/>
              <a:buAutoNum type="arabicPeriod"/>
            </a:pPr>
            <a:r>
              <a:rPr lang="it-IT" sz="2800" dirty="0" smtClean="0"/>
              <a:t>Prospectivity</a:t>
            </a:r>
            <a:endParaRPr lang="en-GB" sz="2800" dirty="0"/>
          </a:p>
        </p:txBody>
      </p:sp>
      <p:sp>
        <p:nvSpPr>
          <p:cNvPr id="4" name="Content Placeholder 3"/>
          <p:cNvSpPr>
            <a:spLocks noGrp="1"/>
          </p:cNvSpPr>
          <p:nvPr>
            <p:ph sz="half" idx="2"/>
          </p:nvPr>
        </p:nvSpPr>
        <p:spPr/>
        <p:txBody>
          <a:bodyPr>
            <a:normAutofit fontScale="85000" lnSpcReduction="20000"/>
          </a:bodyPr>
          <a:lstStyle/>
          <a:p>
            <a:pPr marL="514350" indent="-514350">
              <a:buFont typeface="+mj-lt"/>
              <a:buAutoNum type="arabicPeriod"/>
            </a:pPr>
            <a:r>
              <a:rPr lang="en-GB" dirty="0" smtClean="0"/>
              <a:t>Separation of powers</a:t>
            </a:r>
          </a:p>
          <a:p>
            <a:pPr marL="514350" indent="-514350">
              <a:buFont typeface="+mj-lt"/>
              <a:buAutoNum type="arabicPeriod"/>
            </a:pPr>
            <a:r>
              <a:rPr lang="en-GB" dirty="0" smtClean="0"/>
              <a:t>Due process and natural justice</a:t>
            </a:r>
          </a:p>
          <a:p>
            <a:pPr marL="514350" indent="-514350">
              <a:buFont typeface="+mj-lt"/>
              <a:buAutoNum type="arabicPeriod"/>
            </a:pPr>
            <a:r>
              <a:rPr lang="en-GB" dirty="0" smtClean="0"/>
              <a:t>Craftsmanship</a:t>
            </a:r>
          </a:p>
          <a:p>
            <a:pPr marL="514350" indent="-514350">
              <a:buFont typeface="+mj-lt"/>
              <a:buAutoNum type="arabicPeriod"/>
            </a:pPr>
            <a:r>
              <a:rPr lang="en-GB" dirty="0" smtClean="0"/>
              <a:t>Stability</a:t>
            </a:r>
          </a:p>
          <a:p>
            <a:pPr marL="514350" indent="-514350">
              <a:buFont typeface="+mj-lt"/>
              <a:buAutoNum type="arabicPeriod"/>
            </a:pPr>
            <a:r>
              <a:rPr lang="en-GB" dirty="0" smtClean="0"/>
              <a:t>Presumption of innocence</a:t>
            </a:r>
          </a:p>
          <a:p>
            <a:pPr marL="514350" indent="-514350">
              <a:buFont typeface="+mj-lt"/>
              <a:buAutoNum type="arabicPeriod"/>
            </a:pPr>
            <a:r>
              <a:rPr lang="en-GB" dirty="0"/>
              <a:t>Double jeopardy (</a:t>
            </a:r>
            <a:r>
              <a:rPr lang="en-GB" i="1" dirty="0"/>
              <a:t>res </a:t>
            </a:r>
            <a:r>
              <a:rPr lang="en-GB" i="1" dirty="0" err="1" smtClean="0"/>
              <a:t>judicata</a:t>
            </a:r>
            <a:endParaRPr lang="en-GB" i="1" dirty="0" smtClean="0"/>
          </a:p>
          <a:p>
            <a:pPr marL="514350" indent="-514350">
              <a:buFont typeface="+mj-lt"/>
              <a:buAutoNum type="arabicPeriod"/>
            </a:pPr>
            <a:r>
              <a:rPr lang="en-GB" dirty="0" smtClean="0"/>
              <a:t>Equality at law</a:t>
            </a:r>
          </a:p>
          <a:p>
            <a:pPr marL="514350" indent="-514350">
              <a:buFont typeface="+mj-lt"/>
              <a:buAutoNum type="arabicPeriod"/>
            </a:pPr>
            <a:r>
              <a:rPr lang="en-GB" dirty="0" smtClean="0"/>
              <a:t>Habeas corpus (ad subjiciendum):</a:t>
            </a:r>
          </a:p>
          <a:p>
            <a:pPr marL="514350" indent="-514350">
              <a:buFont typeface="+mj-lt"/>
              <a:buAutoNum type="arabicPeriod"/>
            </a:pPr>
            <a:r>
              <a:rPr lang="en-GB" dirty="0" smtClean="0"/>
              <a:t>Information</a:t>
            </a:r>
          </a:p>
          <a:p>
            <a:pPr marL="514350" indent="-514350">
              <a:buFont typeface="+mj-lt"/>
              <a:buAutoNum type="arabicPeriod"/>
            </a:pPr>
            <a:endParaRPr lang="en-GB" dirty="0"/>
          </a:p>
        </p:txBody>
      </p:sp>
      <p:sp>
        <p:nvSpPr>
          <p:cNvPr id="5" name="Date Placeholder 4"/>
          <p:cNvSpPr>
            <a:spLocks noGrp="1"/>
          </p:cNvSpPr>
          <p:nvPr>
            <p:ph type="dt" sz="half" idx="10"/>
          </p:nvPr>
        </p:nvSpPr>
        <p:spPr/>
        <p:txBody>
          <a:bodyPr/>
          <a:lstStyle/>
          <a:p>
            <a:fld id="{5E214E00-80B2-4909-888D-A805216847E0}" type="datetime1">
              <a:rPr lang="en-US" smtClean="0"/>
              <a:pPr/>
              <a:t>11/8/2017</a:t>
            </a:fld>
            <a:endParaRPr lang="en-GB"/>
          </a:p>
        </p:txBody>
      </p:sp>
      <p:sp>
        <p:nvSpPr>
          <p:cNvPr id="6" name="Slide Number Placeholder 5"/>
          <p:cNvSpPr>
            <a:spLocks noGrp="1"/>
          </p:cNvSpPr>
          <p:nvPr>
            <p:ph type="sldNum" sz="quarter" idx="12"/>
          </p:nvPr>
        </p:nvSpPr>
        <p:spPr/>
        <p:txBody>
          <a:bodyPr/>
          <a:lstStyle/>
          <a:p>
            <a:fld id="{053717B0-31ED-497B-BE83-5A085E102D40}" type="slidenum">
              <a:rPr lang="en-GB" smtClean="0"/>
              <a:pPr/>
              <a:t>37</a:t>
            </a:fld>
            <a:endParaRPr lang="en-GB"/>
          </a:p>
        </p:txBody>
      </p:sp>
      <p:sp>
        <p:nvSpPr>
          <p:cNvPr id="7" name="Footer Placeholder 6"/>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b="1" dirty="0" smtClean="0">
                <a:solidFill>
                  <a:srgbClr val="C00000"/>
                </a:solidFill>
              </a:rPr>
              <a:t/>
            </a:r>
            <a:br>
              <a:rPr lang="en-GB" b="1" dirty="0" smtClean="0">
                <a:solidFill>
                  <a:srgbClr val="C00000"/>
                </a:solidFill>
              </a:rPr>
            </a:br>
            <a:r>
              <a:rPr lang="en-GB" b="1" dirty="0" smtClean="0">
                <a:solidFill>
                  <a:srgbClr val="C00000"/>
                </a:solidFill>
              </a:rPr>
              <a:t>THE RULE OF LAW</a:t>
            </a:r>
            <a:br>
              <a:rPr lang="en-GB" b="1" dirty="0" smtClean="0">
                <a:solidFill>
                  <a:srgbClr val="C00000"/>
                </a:solidFill>
              </a:rPr>
            </a:br>
            <a:endParaRPr lang="en-GB" dirty="0"/>
          </a:p>
        </p:txBody>
      </p:sp>
      <p:sp>
        <p:nvSpPr>
          <p:cNvPr id="5" name="Subtitle 4"/>
          <p:cNvSpPr>
            <a:spLocks noGrp="1"/>
          </p:cNvSpPr>
          <p:nvPr>
            <p:ph type="subTitle" idx="1"/>
          </p:nvPr>
        </p:nvSpPr>
        <p:spPr/>
        <p:txBody>
          <a:bodyPr/>
          <a:lstStyle/>
          <a:p>
            <a:r>
              <a:rPr lang="en-GB" b="1" dirty="0" smtClean="0">
                <a:solidFill>
                  <a:srgbClr val="FF0000"/>
                </a:solidFill>
              </a:rPr>
              <a:t>7: Threats</a:t>
            </a:r>
          </a:p>
          <a:p>
            <a:endParaRPr lang="en-GB" dirty="0"/>
          </a:p>
        </p:txBody>
      </p:sp>
      <p:sp>
        <p:nvSpPr>
          <p:cNvPr id="6" name="Date Placeholder 5"/>
          <p:cNvSpPr>
            <a:spLocks noGrp="1"/>
          </p:cNvSpPr>
          <p:nvPr>
            <p:ph type="dt" sz="half" idx="10"/>
          </p:nvPr>
        </p:nvSpPr>
        <p:spPr/>
        <p:txBody>
          <a:bodyPr/>
          <a:lstStyle/>
          <a:p>
            <a:fld id="{D053F4C0-4569-4BEC-9DA1-090743570933}"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38</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Threats</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Misconceptions about the meaning</a:t>
            </a:r>
          </a:p>
          <a:p>
            <a:r>
              <a:rPr lang="en-GB" dirty="0" smtClean="0"/>
              <a:t>The fallacy that it is costly </a:t>
            </a:r>
            <a:r>
              <a:rPr lang="en-GB" dirty="0"/>
              <a:t>and cumbersome</a:t>
            </a:r>
            <a:r>
              <a:rPr lang="en-GB" dirty="0" smtClean="0"/>
              <a:t>.</a:t>
            </a:r>
          </a:p>
          <a:p>
            <a:r>
              <a:rPr lang="en-GB" dirty="0" smtClean="0"/>
              <a:t>The argument that extraordinary circumstances require extraordinary measures</a:t>
            </a:r>
            <a:endParaRPr lang="en-GB" dirty="0"/>
          </a:p>
        </p:txBody>
      </p:sp>
      <p:sp>
        <p:nvSpPr>
          <p:cNvPr id="4" name="Date Placeholder 3"/>
          <p:cNvSpPr>
            <a:spLocks noGrp="1"/>
          </p:cNvSpPr>
          <p:nvPr>
            <p:ph type="dt" sz="half" idx="10"/>
          </p:nvPr>
        </p:nvSpPr>
        <p:spPr/>
        <p:txBody>
          <a:bodyPr/>
          <a:lstStyle/>
          <a:p>
            <a:fld id="{16464CBF-4352-48F6-888C-CB3D56ABCF44}"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39</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r>
              <a:rPr lang="en-GB" sz="3600" b="1" dirty="0" smtClean="0">
                <a:solidFill>
                  <a:srgbClr val="FF0000"/>
                </a:solidFill>
              </a:rPr>
              <a:t>Part 1:The Rule of Law: Lesson Objectives</a:t>
            </a:r>
            <a:endParaRPr lang="en-GB" sz="3600" dirty="0">
              <a:solidFill>
                <a:srgbClr val="FF0000"/>
              </a:solidFill>
            </a:endParaRPr>
          </a:p>
        </p:txBody>
      </p:sp>
      <p:sp>
        <p:nvSpPr>
          <p:cNvPr id="3" name="Content Placeholder 2"/>
          <p:cNvSpPr>
            <a:spLocks noGrp="1"/>
          </p:cNvSpPr>
          <p:nvPr>
            <p:ph idx="1"/>
          </p:nvPr>
        </p:nvSpPr>
        <p:spPr>
          <a:xfrm>
            <a:off x="457200" y="1285860"/>
            <a:ext cx="8229600" cy="4840303"/>
          </a:xfrm>
        </p:spPr>
        <p:txBody>
          <a:bodyPr>
            <a:normAutofit fontScale="77500" lnSpcReduction="20000"/>
          </a:bodyPr>
          <a:lstStyle/>
          <a:p>
            <a:pPr algn="just"/>
            <a:r>
              <a:rPr lang="en-GB" b="1" dirty="0" smtClean="0">
                <a:solidFill>
                  <a:srgbClr val="C00000"/>
                </a:solidFill>
              </a:rPr>
              <a:t>At the end of this course the participant should be able to</a:t>
            </a:r>
            <a:r>
              <a:rPr lang="en-GB" dirty="0" smtClean="0"/>
              <a:t>:</a:t>
            </a:r>
          </a:p>
          <a:p>
            <a:pPr lvl="1" algn="just">
              <a:buFont typeface="Wingdings" pitchFamily="2" charset="2"/>
              <a:buChar char="q"/>
            </a:pPr>
            <a:r>
              <a:rPr lang="en-GB" b="1" dirty="0" smtClean="0"/>
              <a:t>Define </a:t>
            </a:r>
            <a:r>
              <a:rPr lang="en-GB" dirty="0" smtClean="0"/>
              <a:t>the  concept of the ‘rule of law’</a:t>
            </a:r>
          </a:p>
          <a:p>
            <a:pPr lvl="1" algn="just">
              <a:buFont typeface="Wingdings" pitchFamily="2" charset="2"/>
              <a:buChar char="q"/>
            </a:pPr>
            <a:r>
              <a:rPr lang="en-GB" b="1" dirty="0" smtClean="0"/>
              <a:t>Distinguish</a:t>
            </a:r>
            <a:r>
              <a:rPr lang="en-GB" dirty="0" smtClean="0"/>
              <a:t> between the traditional formalistic and the modern approaches to the ‘rule of law’.</a:t>
            </a:r>
          </a:p>
          <a:p>
            <a:pPr lvl="1" algn="just">
              <a:buFont typeface="Wingdings" pitchFamily="2" charset="2"/>
              <a:buChar char="q"/>
            </a:pPr>
            <a:r>
              <a:rPr lang="en-GB" b="1" dirty="0" smtClean="0"/>
              <a:t>Explain</a:t>
            </a:r>
            <a:r>
              <a:rPr lang="en-GB" dirty="0" smtClean="0"/>
              <a:t> the rationale and practical significance of the ‘rule of law’.</a:t>
            </a:r>
          </a:p>
          <a:p>
            <a:pPr lvl="1" algn="just">
              <a:buFont typeface="Wingdings" pitchFamily="2" charset="2"/>
              <a:buChar char="q"/>
            </a:pPr>
            <a:r>
              <a:rPr lang="en-GB" b="1" dirty="0" smtClean="0"/>
              <a:t>Identify </a:t>
            </a:r>
            <a:r>
              <a:rPr lang="en-GB" dirty="0" smtClean="0"/>
              <a:t>and list the components of the ‘rule of law’.</a:t>
            </a:r>
          </a:p>
          <a:p>
            <a:pPr lvl="1">
              <a:buFont typeface="Wingdings" pitchFamily="2" charset="2"/>
              <a:buChar char="q"/>
            </a:pPr>
            <a:r>
              <a:rPr lang="en-GB" b="1" dirty="0" smtClean="0"/>
              <a:t>Find</a:t>
            </a:r>
            <a:r>
              <a:rPr lang="en-GB" dirty="0" smtClean="0"/>
              <a:t> the various references to the ‘rule of law’ in the CoK 2010</a:t>
            </a:r>
          </a:p>
          <a:p>
            <a:pPr lvl="1">
              <a:buFont typeface="Wingdings" pitchFamily="2" charset="2"/>
              <a:buChar char="q"/>
            </a:pPr>
            <a:r>
              <a:rPr lang="en-GB" b="1" dirty="0" smtClean="0"/>
              <a:t>Asses</a:t>
            </a:r>
            <a:r>
              <a:rPr lang="en-GB" dirty="0" smtClean="0"/>
              <a:t> the extent to </a:t>
            </a:r>
            <a:r>
              <a:rPr lang="en-GB" smtClean="0"/>
              <a:t>which the ‘rule of law’ </a:t>
            </a:r>
            <a:r>
              <a:rPr lang="en-GB" dirty="0" smtClean="0"/>
              <a:t>is entrenched in the CoK 2010</a:t>
            </a:r>
          </a:p>
          <a:p>
            <a:pPr lvl="1" algn="just">
              <a:buFont typeface="Wingdings" pitchFamily="2" charset="2"/>
              <a:buChar char="q"/>
            </a:pPr>
            <a:r>
              <a:rPr lang="en-GB" b="1" dirty="0" smtClean="0"/>
              <a:t>Use </a:t>
            </a:r>
            <a:r>
              <a:rPr lang="en-GB" dirty="0" smtClean="0"/>
              <a:t>the modern approach to the ‘rule of law’ to </a:t>
            </a:r>
            <a:r>
              <a:rPr lang="en-GB" b="1" dirty="0" smtClean="0"/>
              <a:t>evaluate</a:t>
            </a:r>
            <a:r>
              <a:rPr lang="en-GB" dirty="0" smtClean="0"/>
              <a:t> a legal system, the  individual laws in the system and </a:t>
            </a:r>
            <a:r>
              <a:rPr lang="en-GB" b="1" dirty="0" smtClean="0"/>
              <a:t>determine</a:t>
            </a:r>
            <a:r>
              <a:rPr lang="en-GB" dirty="0" smtClean="0"/>
              <a:t> the constitutionality of legislation.</a:t>
            </a:r>
          </a:p>
          <a:p>
            <a:pPr lvl="1" algn="just">
              <a:buFont typeface="Wingdings" pitchFamily="2" charset="2"/>
              <a:buChar char="q"/>
            </a:pPr>
            <a:r>
              <a:rPr lang="en-GB" b="1" dirty="0" smtClean="0"/>
              <a:t>Evaluate </a:t>
            </a:r>
            <a:r>
              <a:rPr lang="en-GB" dirty="0" smtClean="0"/>
              <a:t>the political performance of a government using fidelity to the rule of law as a yardstick for performance</a:t>
            </a:r>
          </a:p>
          <a:p>
            <a:pPr>
              <a:buNone/>
            </a:pPr>
            <a:endParaRPr lang="en-GB" dirty="0"/>
          </a:p>
        </p:txBody>
      </p:sp>
      <p:sp>
        <p:nvSpPr>
          <p:cNvPr id="4" name="Date Placeholder 3"/>
          <p:cNvSpPr>
            <a:spLocks noGrp="1"/>
          </p:cNvSpPr>
          <p:nvPr>
            <p:ph type="dt" sz="half" idx="10"/>
          </p:nvPr>
        </p:nvSpPr>
        <p:spPr/>
        <p:txBody>
          <a:bodyPr/>
          <a:lstStyle/>
          <a:p>
            <a:fld id="{96D3D2B4-B875-4EB8-B487-3FF27A8E6110}"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4</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b="1" dirty="0" smtClean="0">
                <a:solidFill>
                  <a:srgbClr val="C00000"/>
                </a:solidFill>
              </a:rPr>
              <a:t/>
            </a:r>
            <a:br>
              <a:rPr lang="en-GB" b="1" dirty="0" smtClean="0">
                <a:solidFill>
                  <a:srgbClr val="C00000"/>
                </a:solidFill>
              </a:rPr>
            </a:br>
            <a:r>
              <a:rPr lang="en-GB" b="1" dirty="0" smtClean="0">
                <a:solidFill>
                  <a:srgbClr val="C00000"/>
                </a:solidFill>
              </a:rPr>
              <a:t>THE RULE OF LAW</a:t>
            </a:r>
            <a:br>
              <a:rPr lang="en-GB" b="1" dirty="0" smtClean="0">
                <a:solidFill>
                  <a:srgbClr val="C00000"/>
                </a:solidFill>
              </a:rPr>
            </a:br>
            <a:endParaRPr lang="en-GB" dirty="0"/>
          </a:p>
        </p:txBody>
      </p:sp>
      <p:sp>
        <p:nvSpPr>
          <p:cNvPr id="5" name="Subtitle 4"/>
          <p:cNvSpPr>
            <a:spLocks noGrp="1"/>
          </p:cNvSpPr>
          <p:nvPr>
            <p:ph type="subTitle" idx="1"/>
          </p:nvPr>
        </p:nvSpPr>
        <p:spPr/>
        <p:txBody>
          <a:bodyPr/>
          <a:lstStyle/>
          <a:p>
            <a:r>
              <a:rPr lang="en-GB" b="1" dirty="0" smtClean="0">
                <a:solidFill>
                  <a:srgbClr val="FF0000"/>
                </a:solidFill>
              </a:rPr>
              <a:t>8: The rule of law as a precondition for development and</a:t>
            </a:r>
            <a:br>
              <a:rPr lang="en-GB" b="1" dirty="0" smtClean="0">
                <a:solidFill>
                  <a:srgbClr val="FF0000"/>
                </a:solidFill>
              </a:rPr>
            </a:br>
            <a:r>
              <a:rPr lang="en-GB" b="1" dirty="0" smtClean="0">
                <a:solidFill>
                  <a:srgbClr val="FF0000"/>
                </a:solidFill>
              </a:rPr>
              <a:t>prosperity</a:t>
            </a:r>
          </a:p>
          <a:p>
            <a:endParaRPr lang="en-GB" dirty="0"/>
          </a:p>
        </p:txBody>
      </p:sp>
      <p:sp>
        <p:nvSpPr>
          <p:cNvPr id="6" name="Date Placeholder 5"/>
          <p:cNvSpPr>
            <a:spLocks noGrp="1"/>
          </p:cNvSpPr>
          <p:nvPr>
            <p:ph type="dt" sz="half" idx="10"/>
          </p:nvPr>
        </p:nvSpPr>
        <p:spPr/>
        <p:txBody>
          <a:bodyPr/>
          <a:lstStyle/>
          <a:p>
            <a:fld id="{EFBFE825-40AA-4611-B4F8-DEA93BB25FFC}"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40</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3100" dirty="0" smtClean="0"/>
              <a:t/>
            </a:r>
            <a:br>
              <a:rPr lang="en-GB" sz="3100" dirty="0" smtClean="0"/>
            </a:br>
            <a:r>
              <a:rPr lang="en-GB" sz="3100" b="1" dirty="0" smtClean="0">
                <a:solidFill>
                  <a:srgbClr val="FF0000"/>
                </a:solidFill>
              </a:rPr>
              <a:t>The rule of law as a precondition for development and</a:t>
            </a:r>
            <a:br>
              <a:rPr lang="en-GB" sz="3100" b="1" dirty="0" smtClean="0">
                <a:solidFill>
                  <a:srgbClr val="FF0000"/>
                </a:solidFill>
              </a:rPr>
            </a:br>
            <a:r>
              <a:rPr lang="en-GB" sz="3100" b="1" dirty="0" smtClean="0">
                <a:solidFill>
                  <a:srgbClr val="FF0000"/>
                </a:solidFill>
              </a:rPr>
              <a:t>prosperity</a:t>
            </a:r>
            <a:r>
              <a:rPr lang="en-GB" dirty="0" smtClean="0"/>
              <a:t/>
            </a:r>
            <a:br>
              <a:rPr lang="en-GB" dirty="0" smtClean="0"/>
            </a:br>
            <a:endParaRPr lang="en-GB" dirty="0"/>
          </a:p>
        </p:txBody>
      </p:sp>
      <p:sp>
        <p:nvSpPr>
          <p:cNvPr id="3" name="Content Placeholder 2"/>
          <p:cNvSpPr>
            <a:spLocks noGrp="1"/>
          </p:cNvSpPr>
          <p:nvPr>
            <p:ph idx="1"/>
          </p:nvPr>
        </p:nvSpPr>
        <p:spPr/>
        <p:txBody>
          <a:bodyPr>
            <a:normAutofit/>
          </a:bodyPr>
          <a:lstStyle/>
          <a:p>
            <a:pPr algn="just"/>
            <a:r>
              <a:rPr lang="en-GB" dirty="0" smtClean="0"/>
              <a:t>Countries which are more rule-of-law-compliant have higher scores on almost all published indices.</a:t>
            </a:r>
          </a:p>
          <a:p>
            <a:pPr algn="just"/>
            <a:r>
              <a:rPr lang="en-GB" dirty="0" smtClean="0"/>
              <a:t>There is greater economic efficiency when there is superior rule of law observance.</a:t>
            </a:r>
          </a:p>
          <a:p>
            <a:pPr algn="just"/>
            <a:r>
              <a:rPr lang="en-GB" dirty="0" smtClean="0"/>
              <a:t>There is a  </a:t>
            </a:r>
            <a:r>
              <a:rPr lang="en-GB" dirty="0"/>
              <a:t>conspicuous correlation between corruption and absence of the rule </a:t>
            </a:r>
            <a:r>
              <a:rPr lang="en-GB" dirty="0" smtClean="0"/>
              <a:t>of law </a:t>
            </a:r>
            <a:endParaRPr lang="en-GB" dirty="0"/>
          </a:p>
        </p:txBody>
      </p:sp>
      <p:sp>
        <p:nvSpPr>
          <p:cNvPr id="4" name="Date Placeholder 3"/>
          <p:cNvSpPr>
            <a:spLocks noGrp="1"/>
          </p:cNvSpPr>
          <p:nvPr>
            <p:ph type="dt" sz="half" idx="10"/>
          </p:nvPr>
        </p:nvSpPr>
        <p:spPr/>
        <p:txBody>
          <a:bodyPr/>
          <a:lstStyle/>
          <a:p>
            <a:fld id="{4244F6C4-EBAB-45EA-AD1F-5A481C773A3D}"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41</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smtClean="0">
                <a:solidFill>
                  <a:srgbClr val="C00000"/>
                </a:solidFill>
              </a:rPr>
              <a:t>THE RULE OF LAW</a:t>
            </a:r>
            <a:endParaRPr lang="en-GB" b="1" dirty="0">
              <a:solidFill>
                <a:srgbClr val="C00000"/>
              </a:solidFill>
            </a:endParaRPr>
          </a:p>
        </p:txBody>
      </p:sp>
      <p:sp>
        <p:nvSpPr>
          <p:cNvPr id="5" name="Subtitle 4"/>
          <p:cNvSpPr>
            <a:spLocks noGrp="1"/>
          </p:cNvSpPr>
          <p:nvPr>
            <p:ph type="subTitle" idx="1"/>
          </p:nvPr>
        </p:nvSpPr>
        <p:spPr/>
        <p:txBody>
          <a:bodyPr/>
          <a:lstStyle/>
          <a:p>
            <a:r>
              <a:rPr lang="en-GB" b="1" dirty="0" smtClean="0">
                <a:solidFill>
                  <a:srgbClr val="FF0000"/>
                </a:solidFill>
              </a:rPr>
              <a:t>10: Relationship with other constitutional values</a:t>
            </a:r>
            <a:endParaRPr lang="en-GB" b="1" dirty="0">
              <a:solidFill>
                <a:srgbClr val="FF0000"/>
              </a:solidFill>
            </a:endParaRPr>
          </a:p>
        </p:txBody>
      </p:sp>
      <p:sp>
        <p:nvSpPr>
          <p:cNvPr id="6" name="Date Placeholder 5"/>
          <p:cNvSpPr>
            <a:spLocks noGrp="1"/>
          </p:cNvSpPr>
          <p:nvPr>
            <p:ph type="dt" sz="half" idx="10"/>
          </p:nvPr>
        </p:nvSpPr>
        <p:spPr/>
        <p:txBody>
          <a:bodyPr/>
          <a:lstStyle/>
          <a:p>
            <a:fld id="{80847563-34D5-4820-978F-4BFEE8065C2C}"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42</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b="1" dirty="0" smtClean="0">
                <a:solidFill>
                  <a:srgbClr val="FF0000"/>
                </a:solidFill>
              </a:rPr>
              <a:t>Relationship with other constitutional values</a:t>
            </a: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GB" dirty="0" smtClean="0"/>
              <a:t>Closely related and sometimes intertwines inextricably with other constitutional values such as separation of powers, constitutionalism and fundamental rights and freedoms</a:t>
            </a:r>
            <a:endParaRPr lang="en-GB" dirty="0"/>
          </a:p>
        </p:txBody>
      </p:sp>
      <p:sp>
        <p:nvSpPr>
          <p:cNvPr id="4" name="Date Placeholder 3"/>
          <p:cNvSpPr>
            <a:spLocks noGrp="1"/>
          </p:cNvSpPr>
          <p:nvPr>
            <p:ph type="dt" sz="half" idx="10"/>
          </p:nvPr>
        </p:nvSpPr>
        <p:spPr/>
        <p:txBody>
          <a:bodyPr/>
          <a:lstStyle/>
          <a:p>
            <a:fld id="{3295C41F-CE09-498D-BAF7-7DA1EF795927}"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43</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smtClean="0">
                <a:solidFill>
                  <a:srgbClr val="C00000"/>
                </a:solidFill>
              </a:rPr>
              <a:t>THE RULE OF LAW</a:t>
            </a:r>
            <a:endParaRPr lang="en-GB" b="1" dirty="0">
              <a:solidFill>
                <a:srgbClr val="C00000"/>
              </a:solidFill>
            </a:endParaRPr>
          </a:p>
        </p:txBody>
      </p:sp>
      <p:sp>
        <p:nvSpPr>
          <p:cNvPr id="5" name="Subtitle 4"/>
          <p:cNvSpPr>
            <a:spLocks noGrp="1"/>
          </p:cNvSpPr>
          <p:nvPr>
            <p:ph type="subTitle" idx="1"/>
          </p:nvPr>
        </p:nvSpPr>
        <p:spPr/>
        <p:txBody>
          <a:bodyPr/>
          <a:lstStyle/>
          <a:p>
            <a:r>
              <a:rPr lang="en-GB" b="1" dirty="0" smtClean="0">
                <a:solidFill>
                  <a:srgbClr val="FF0000"/>
                </a:solidFill>
              </a:rPr>
              <a:t>10: As a foundational principle of the CoK 2010</a:t>
            </a:r>
            <a:endParaRPr lang="en-GB" b="1" dirty="0">
              <a:solidFill>
                <a:srgbClr val="FF0000"/>
              </a:solidFill>
            </a:endParaRPr>
          </a:p>
        </p:txBody>
      </p:sp>
      <p:sp>
        <p:nvSpPr>
          <p:cNvPr id="6" name="Date Placeholder 5"/>
          <p:cNvSpPr>
            <a:spLocks noGrp="1"/>
          </p:cNvSpPr>
          <p:nvPr>
            <p:ph type="dt" sz="half" idx="10"/>
          </p:nvPr>
        </p:nvSpPr>
        <p:spPr/>
        <p:txBody>
          <a:bodyPr/>
          <a:lstStyle/>
          <a:p>
            <a:fld id="{BCF320BE-C598-4880-921A-6107EAD8AE40}"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44</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As a foundational principle of the CoK 2010</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The constitution is replete with references to the rule of law</a:t>
            </a:r>
          </a:p>
          <a:p>
            <a:r>
              <a:rPr lang="en-GB" dirty="0" smtClean="0"/>
              <a:t>It is specifically mentioned in the preamble  and in the promulgation as a foundational principle of our democracy, in article 10 as a national value. Other direct references are</a:t>
            </a:r>
          </a:p>
          <a:p>
            <a:r>
              <a:rPr lang="en-GB" dirty="0" smtClean="0"/>
              <a:t>Article 81  General principles of the electoral system </a:t>
            </a:r>
          </a:p>
          <a:p>
            <a:r>
              <a:rPr lang="en-GB" dirty="0" smtClean="0"/>
              <a:t>Article 91 (1)(g) Basic requirements for political parties.</a:t>
            </a:r>
          </a:p>
          <a:p>
            <a:r>
              <a:rPr lang="en-GB" dirty="0" smtClean="0"/>
              <a:t>Article 259(b) as a principle of interpretation of the constitution</a:t>
            </a:r>
          </a:p>
          <a:p>
            <a:endParaRPr lang="en-GB" dirty="0"/>
          </a:p>
        </p:txBody>
      </p:sp>
      <p:sp>
        <p:nvSpPr>
          <p:cNvPr id="4" name="Date Placeholder 3"/>
          <p:cNvSpPr>
            <a:spLocks noGrp="1"/>
          </p:cNvSpPr>
          <p:nvPr>
            <p:ph type="dt" sz="half" idx="10"/>
          </p:nvPr>
        </p:nvSpPr>
        <p:spPr/>
        <p:txBody>
          <a:bodyPr/>
          <a:lstStyle/>
          <a:p>
            <a:fld id="{9A8E88C9-D9C7-4181-B7CB-05FF2003D3C5}"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45</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As a foundational principle of the CoK 2010</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Indirect references include</a:t>
            </a:r>
          </a:p>
          <a:p>
            <a:r>
              <a:rPr lang="en-GB" dirty="0" smtClean="0"/>
              <a:t>Article 2 . Supremacy of the constitution</a:t>
            </a:r>
          </a:p>
          <a:p>
            <a:r>
              <a:rPr lang="en-GB" dirty="0" smtClean="0"/>
              <a:t>Article 3. Defence of the constitution</a:t>
            </a:r>
          </a:p>
          <a:p>
            <a:r>
              <a:rPr lang="en-GB" dirty="0" smtClean="0"/>
              <a:t>Article 47. Fair administrative action</a:t>
            </a:r>
          </a:p>
          <a:p>
            <a:r>
              <a:rPr lang="en-GB" dirty="0" smtClean="0"/>
              <a:t>Article 48.Acess to justice</a:t>
            </a:r>
          </a:p>
          <a:p>
            <a:r>
              <a:rPr lang="en-GB" dirty="0" smtClean="0"/>
              <a:t>Article 49 Rights of arrested persons</a:t>
            </a:r>
          </a:p>
          <a:p>
            <a:r>
              <a:rPr lang="en-GB" dirty="0" smtClean="0"/>
              <a:t>Article 50 Right to a fair trial</a:t>
            </a:r>
          </a:p>
          <a:p>
            <a:r>
              <a:rPr lang="en-GB" dirty="0" smtClean="0"/>
              <a:t>Legislation under section 80 POEA and LIA Rule of law is a principle of public service</a:t>
            </a:r>
          </a:p>
          <a:p>
            <a:endParaRPr lang="en-GB" dirty="0"/>
          </a:p>
        </p:txBody>
      </p:sp>
      <p:sp>
        <p:nvSpPr>
          <p:cNvPr id="4" name="Date Placeholder 3"/>
          <p:cNvSpPr>
            <a:spLocks noGrp="1"/>
          </p:cNvSpPr>
          <p:nvPr>
            <p:ph type="dt" sz="half" idx="10"/>
          </p:nvPr>
        </p:nvSpPr>
        <p:spPr/>
        <p:txBody>
          <a:bodyPr/>
          <a:lstStyle/>
          <a:p>
            <a:fld id="{884F6B06-8101-4114-A873-625D64F12403}"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46</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b="1" dirty="0" smtClean="0">
                <a:solidFill>
                  <a:srgbClr val="FF0000"/>
                </a:solidFill>
              </a:rPr>
              <a:t>As a foundational principle of the CoK 2010</a:t>
            </a: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GB" dirty="0" smtClean="0"/>
              <a:t>If the Rule of Law gives us a yardstick against which we can evaluate the validity of  a legal  system or individual laws within the system, laws which are patently inconsistent with the Rule of Law are unconstitutional null and void</a:t>
            </a:r>
          </a:p>
          <a:p>
            <a:r>
              <a:rPr lang="en-GB" dirty="0" smtClean="0"/>
              <a:t>Our courts have consistently held that laws which are inconsistent with the rule of law are unconstitutional</a:t>
            </a:r>
            <a:endParaRPr lang="en-GB" dirty="0"/>
          </a:p>
        </p:txBody>
      </p:sp>
      <p:sp>
        <p:nvSpPr>
          <p:cNvPr id="4" name="Date Placeholder 3"/>
          <p:cNvSpPr>
            <a:spLocks noGrp="1"/>
          </p:cNvSpPr>
          <p:nvPr>
            <p:ph type="dt" sz="half" idx="10"/>
          </p:nvPr>
        </p:nvSpPr>
        <p:spPr/>
        <p:txBody>
          <a:bodyPr/>
          <a:lstStyle/>
          <a:p>
            <a:fld id="{F50A05CB-CF0C-4041-B5A9-CBB21BC7FC6D}"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47</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As a foundational principle of the CoK 2010</a:t>
            </a:r>
            <a:endParaRPr lang="en-GB" dirty="0"/>
          </a:p>
        </p:txBody>
      </p:sp>
      <p:sp>
        <p:nvSpPr>
          <p:cNvPr id="3" name="Content Placeholder 2"/>
          <p:cNvSpPr>
            <a:spLocks noGrp="1"/>
          </p:cNvSpPr>
          <p:nvPr>
            <p:ph idx="1"/>
          </p:nvPr>
        </p:nvSpPr>
        <p:spPr/>
        <p:txBody>
          <a:bodyPr>
            <a:normAutofit fontScale="77500" lnSpcReduction="20000"/>
          </a:bodyPr>
          <a:lstStyle/>
          <a:p>
            <a:pPr marL="457200" indent="-457200">
              <a:buFont typeface="+mj-lt"/>
              <a:buAutoNum type="arabicPeriod"/>
            </a:pPr>
            <a:r>
              <a:rPr lang="en-US" dirty="0" smtClean="0">
                <a:solidFill>
                  <a:prstClr val="black"/>
                </a:solidFill>
              </a:rPr>
              <a:t>Jacqueline Okuta &amp; another v Attorney General &amp; 2 others Petition No. 397 Of 2016 [2017] eKLR</a:t>
            </a:r>
          </a:p>
          <a:p>
            <a:pPr marL="457200" indent="-457200">
              <a:buFont typeface="+mj-lt"/>
              <a:buAutoNum type="arabicPeriod"/>
            </a:pPr>
            <a:r>
              <a:rPr lang="en-US" dirty="0" smtClean="0">
                <a:solidFill>
                  <a:prstClr val="black"/>
                </a:solidFill>
              </a:rPr>
              <a:t>Patricia Asero Ochieng &amp; 2ors vs AG &amp;Anor  HC Petition No. 409 OF 2009</a:t>
            </a:r>
          </a:p>
          <a:p>
            <a:pPr marL="457200" indent="-457200">
              <a:buFont typeface="+mj-lt"/>
              <a:buAutoNum type="arabicPeriod"/>
            </a:pPr>
            <a:r>
              <a:rPr lang="en-US" dirty="0" smtClean="0">
                <a:solidFill>
                  <a:prstClr val="black"/>
                </a:solidFill>
              </a:rPr>
              <a:t>Aids Law Project v Attorney General &amp; 3 others [2015] eKLR</a:t>
            </a:r>
          </a:p>
          <a:p>
            <a:pPr marL="457200" lvl="0" indent="-457200" algn="just">
              <a:buFont typeface="+mj-lt"/>
              <a:buAutoNum type="arabicPeriod"/>
            </a:pPr>
            <a:r>
              <a:rPr lang="en-US" dirty="0" smtClean="0">
                <a:solidFill>
                  <a:prstClr val="black"/>
                </a:solidFill>
              </a:rPr>
              <a:t>Coalition for Reform &amp; Democracy(CORD), Kenya National Commission on Human Rights &amp; Samuel Njuguna Ng’ang’a v Republic of Kenya &amp; another HC Petition No 628 of 2014</a:t>
            </a:r>
          </a:p>
          <a:p>
            <a:pPr marL="457200" lvl="0" indent="-457200" algn="just">
              <a:buFont typeface="+mj-lt"/>
              <a:buAutoNum type="arabicPeriod"/>
            </a:pPr>
            <a:r>
              <a:rPr lang="en-US" dirty="0" smtClean="0">
                <a:solidFill>
                  <a:prstClr val="black"/>
                </a:solidFill>
              </a:rPr>
              <a:t>Geoffrey Andare vs AG and DPP &amp; Anor HC Petition NO 149 of 2015</a:t>
            </a:r>
          </a:p>
          <a:p>
            <a:pPr marL="457200" indent="-457200">
              <a:buFont typeface="+mj-lt"/>
              <a:buAutoNum type="arabicPeriod"/>
            </a:pPr>
            <a:r>
              <a:rPr lang="en-US" dirty="0" smtClean="0">
                <a:solidFill>
                  <a:prstClr val="black"/>
                </a:solidFill>
              </a:rPr>
              <a:t>Kokkinakis vs. Greece 3/1992/348/421</a:t>
            </a:r>
          </a:p>
          <a:p>
            <a:pPr>
              <a:buNone/>
            </a:pPr>
            <a:endParaRPr lang="en-GB" dirty="0"/>
          </a:p>
        </p:txBody>
      </p:sp>
      <p:sp>
        <p:nvSpPr>
          <p:cNvPr id="4" name="Date Placeholder 3"/>
          <p:cNvSpPr>
            <a:spLocks noGrp="1"/>
          </p:cNvSpPr>
          <p:nvPr>
            <p:ph type="dt" sz="half" idx="10"/>
          </p:nvPr>
        </p:nvSpPr>
        <p:spPr/>
        <p:txBody>
          <a:bodyPr/>
          <a:lstStyle/>
          <a:p>
            <a:fld id="{948385F8-DB28-462A-AD44-BD9653B67FCA}"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48</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smtClean="0">
                <a:solidFill>
                  <a:srgbClr val="C00000"/>
                </a:solidFill>
              </a:rPr>
              <a:t>THE RULE OF LAW</a:t>
            </a:r>
            <a:endParaRPr lang="en-GB" b="1" dirty="0">
              <a:solidFill>
                <a:srgbClr val="C00000"/>
              </a:solidFill>
            </a:endParaRPr>
          </a:p>
        </p:txBody>
      </p:sp>
      <p:sp>
        <p:nvSpPr>
          <p:cNvPr id="5" name="Subtitle 4"/>
          <p:cNvSpPr>
            <a:spLocks noGrp="1"/>
          </p:cNvSpPr>
          <p:nvPr>
            <p:ph type="subTitle" idx="1"/>
          </p:nvPr>
        </p:nvSpPr>
        <p:spPr/>
        <p:txBody>
          <a:bodyPr/>
          <a:lstStyle/>
          <a:p>
            <a:r>
              <a:rPr lang="en-GB" b="1" dirty="0" smtClean="0">
                <a:solidFill>
                  <a:srgbClr val="FF0000"/>
                </a:solidFill>
              </a:rPr>
              <a:t>11:Practical Significance</a:t>
            </a:r>
            <a:endParaRPr lang="en-GB" b="1" dirty="0">
              <a:solidFill>
                <a:srgbClr val="FF0000"/>
              </a:solidFill>
            </a:endParaRPr>
          </a:p>
        </p:txBody>
      </p:sp>
      <p:sp>
        <p:nvSpPr>
          <p:cNvPr id="6" name="Date Placeholder 5"/>
          <p:cNvSpPr>
            <a:spLocks noGrp="1"/>
          </p:cNvSpPr>
          <p:nvPr>
            <p:ph type="dt" sz="half" idx="10"/>
          </p:nvPr>
        </p:nvSpPr>
        <p:spPr/>
        <p:txBody>
          <a:bodyPr/>
          <a:lstStyle/>
          <a:p>
            <a:fld id="{833976CE-2FB1-46D8-B202-CB7ED3F56DEE}"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49</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b="1" dirty="0" smtClean="0">
                <a:solidFill>
                  <a:srgbClr val="C00000"/>
                </a:solidFill>
              </a:rPr>
              <a:t/>
            </a:r>
            <a:br>
              <a:rPr lang="en-GB" b="1" dirty="0" smtClean="0">
                <a:solidFill>
                  <a:srgbClr val="C00000"/>
                </a:solidFill>
              </a:rPr>
            </a:br>
            <a:r>
              <a:rPr lang="en-GB" b="1" dirty="0" smtClean="0">
                <a:solidFill>
                  <a:srgbClr val="C00000"/>
                </a:solidFill>
              </a:rPr>
              <a:t>THE RULE OF LAW</a:t>
            </a:r>
            <a:br>
              <a:rPr lang="en-GB" b="1" dirty="0" smtClean="0">
                <a:solidFill>
                  <a:srgbClr val="C00000"/>
                </a:solidFill>
              </a:rPr>
            </a:br>
            <a:endParaRPr lang="en-GB" dirty="0"/>
          </a:p>
        </p:txBody>
      </p:sp>
      <p:sp>
        <p:nvSpPr>
          <p:cNvPr id="5" name="Subtitle 4"/>
          <p:cNvSpPr>
            <a:spLocks noGrp="1"/>
          </p:cNvSpPr>
          <p:nvPr>
            <p:ph type="subTitle" idx="1"/>
          </p:nvPr>
        </p:nvSpPr>
        <p:spPr/>
        <p:txBody>
          <a:bodyPr/>
          <a:lstStyle/>
          <a:p>
            <a:r>
              <a:rPr lang="en-GB" b="1" dirty="0" smtClean="0">
                <a:solidFill>
                  <a:srgbClr val="FF0000"/>
                </a:solidFill>
              </a:rPr>
              <a:t>1: Leading proponents</a:t>
            </a:r>
          </a:p>
          <a:p>
            <a:endParaRPr lang="en-GB" dirty="0"/>
          </a:p>
        </p:txBody>
      </p:sp>
      <p:sp>
        <p:nvSpPr>
          <p:cNvPr id="6" name="Date Placeholder 5"/>
          <p:cNvSpPr>
            <a:spLocks noGrp="1"/>
          </p:cNvSpPr>
          <p:nvPr>
            <p:ph type="dt" sz="half" idx="10"/>
          </p:nvPr>
        </p:nvSpPr>
        <p:spPr/>
        <p:txBody>
          <a:bodyPr/>
          <a:lstStyle/>
          <a:p>
            <a:fld id="{F6C54373-C96F-4955-8B32-E3CA7D1FA1FA}"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5</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Practical Significance</a:t>
            </a:r>
            <a:endParaRPr lang="en-GB" b="1" dirty="0">
              <a:solidFill>
                <a:srgbClr val="FF0000"/>
              </a:solidFill>
            </a:endParaRPr>
          </a:p>
        </p:txBody>
      </p:sp>
      <p:sp>
        <p:nvSpPr>
          <p:cNvPr id="3" name="Content Placeholder 2"/>
          <p:cNvSpPr>
            <a:spLocks noGrp="1"/>
          </p:cNvSpPr>
          <p:nvPr>
            <p:ph idx="1"/>
          </p:nvPr>
        </p:nvSpPr>
        <p:spPr/>
        <p:txBody>
          <a:bodyPr>
            <a:normAutofit lnSpcReduction="10000"/>
          </a:bodyPr>
          <a:lstStyle/>
          <a:p>
            <a:pPr algn="just"/>
            <a:r>
              <a:rPr lang="en-GB" dirty="0" smtClean="0"/>
              <a:t>The formalistic approach ensures government acts according to law </a:t>
            </a:r>
          </a:p>
          <a:p>
            <a:pPr algn="just"/>
            <a:r>
              <a:rPr lang="en-GB" dirty="0" smtClean="0"/>
              <a:t>The modern approach gives as a yardstick against which we can value a legal system or individual laws in the system</a:t>
            </a:r>
          </a:p>
          <a:p>
            <a:pPr algn="just"/>
            <a:r>
              <a:rPr lang="en-GB" dirty="0" smtClean="0"/>
              <a:t>The rule of law is a factor in the determination of the constitutionality of legislation  </a:t>
            </a:r>
          </a:p>
          <a:p>
            <a:pPr algn="just"/>
            <a:r>
              <a:rPr lang="en-GB" dirty="0" smtClean="0"/>
              <a:t>Politically, it is a factor in evaluating the performance of government</a:t>
            </a:r>
            <a:endParaRPr lang="en-GB" dirty="0"/>
          </a:p>
        </p:txBody>
      </p:sp>
      <p:sp>
        <p:nvSpPr>
          <p:cNvPr id="4" name="Date Placeholder 3"/>
          <p:cNvSpPr>
            <a:spLocks noGrp="1"/>
          </p:cNvSpPr>
          <p:nvPr>
            <p:ph type="dt" sz="half" idx="10"/>
          </p:nvPr>
        </p:nvSpPr>
        <p:spPr/>
        <p:txBody>
          <a:bodyPr/>
          <a:lstStyle/>
          <a:p>
            <a:fld id="{32019811-2E46-4C07-ABE5-8E920B37F756}"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50</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b="1" dirty="0" smtClean="0">
                <a:solidFill>
                  <a:srgbClr val="FF0000"/>
                </a:solidFill>
              </a:rPr>
              <a:t>PART 2</a:t>
            </a:r>
            <a:endParaRPr lang="en-GB" b="1" dirty="0">
              <a:solidFill>
                <a:srgbClr val="FF0000"/>
              </a:solidFill>
            </a:endParaRPr>
          </a:p>
        </p:txBody>
      </p:sp>
      <p:sp>
        <p:nvSpPr>
          <p:cNvPr id="8" name="Subtitle 7"/>
          <p:cNvSpPr>
            <a:spLocks noGrp="1"/>
          </p:cNvSpPr>
          <p:nvPr>
            <p:ph type="subTitle" idx="1"/>
          </p:nvPr>
        </p:nvSpPr>
        <p:spPr/>
        <p:txBody>
          <a:bodyPr>
            <a:normAutofit/>
          </a:bodyPr>
          <a:lstStyle/>
          <a:p>
            <a:r>
              <a:rPr lang="en-GB" sz="4000" b="1" dirty="0" smtClean="0">
                <a:solidFill>
                  <a:srgbClr val="C00000"/>
                </a:solidFill>
              </a:rPr>
              <a:t>DEMOCRACY</a:t>
            </a:r>
            <a:endParaRPr lang="en-GB" sz="4000" b="1" dirty="0">
              <a:solidFill>
                <a:srgbClr val="C00000"/>
              </a:solidFill>
            </a:endParaRPr>
          </a:p>
        </p:txBody>
      </p:sp>
      <p:sp>
        <p:nvSpPr>
          <p:cNvPr id="4" name="Date Placeholder 3"/>
          <p:cNvSpPr>
            <a:spLocks noGrp="1"/>
          </p:cNvSpPr>
          <p:nvPr>
            <p:ph type="dt" sz="half" idx="10"/>
          </p:nvPr>
        </p:nvSpPr>
        <p:spPr/>
        <p:txBody>
          <a:bodyPr/>
          <a:lstStyle/>
          <a:p>
            <a:fld id="{189881B4-18DB-4BD9-B178-58CDCEB5A8E9}" type="datetime1">
              <a:rPr lang="en-US" smtClean="0"/>
              <a:pPr/>
              <a:t>11/8/2017</a:t>
            </a:fld>
            <a:endParaRPr lang="en-GB"/>
          </a:p>
        </p:txBody>
      </p:sp>
      <p:sp>
        <p:nvSpPr>
          <p:cNvPr id="5" name="Footer Placeholder 4"/>
          <p:cNvSpPr>
            <a:spLocks noGrp="1"/>
          </p:cNvSpPr>
          <p:nvPr>
            <p:ph type="ftr" sz="quarter" idx="11"/>
          </p:nvPr>
        </p:nvSpPr>
        <p:spPr/>
        <p:txBody>
          <a:bodyPr/>
          <a:lstStyle/>
          <a:p>
            <a:r>
              <a:rPr lang="en-GB" smtClean="0"/>
              <a:t>CBG OUMA &amp; CO ADVOCATES TRAINING DIVISION</a:t>
            </a:r>
            <a:endParaRPr lang="en-GB"/>
          </a:p>
        </p:txBody>
      </p:sp>
      <p:sp>
        <p:nvSpPr>
          <p:cNvPr id="6" name="Slide Number Placeholder 5"/>
          <p:cNvSpPr>
            <a:spLocks noGrp="1"/>
          </p:cNvSpPr>
          <p:nvPr>
            <p:ph type="sldNum" sz="quarter" idx="12"/>
          </p:nvPr>
        </p:nvSpPr>
        <p:spPr/>
        <p:txBody>
          <a:bodyPr/>
          <a:lstStyle/>
          <a:p>
            <a:fld id="{053717B0-31ED-497B-BE83-5A085E102D40}" type="slidenum">
              <a:rPr lang="en-GB" smtClean="0"/>
              <a:pPr/>
              <a:t>51</a:t>
            </a:fld>
            <a:endParaRPr lang="en-GB"/>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Part 2: Lesson Objectives</a:t>
            </a:r>
            <a:endParaRPr lang="en-GB" b="1" dirty="0">
              <a:solidFill>
                <a:srgbClr val="FF0000"/>
              </a:solidFill>
            </a:endParaRPr>
          </a:p>
        </p:txBody>
      </p:sp>
      <p:sp>
        <p:nvSpPr>
          <p:cNvPr id="3" name="Content Placeholder 2"/>
          <p:cNvSpPr>
            <a:spLocks noGrp="1"/>
          </p:cNvSpPr>
          <p:nvPr>
            <p:ph idx="1"/>
          </p:nvPr>
        </p:nvSpPr>
        <p:spPr/>
        <p:txBody>
          <a:bodyPr/>
          <a:lstStyle/>
          <a:p>
            <a:r>
              <a:rPr lang="en-GB" b="1" dirty="0" smtClean="0">
                <a:solidFill>
                  <a:srgbClr val="C00000"/>
                </a:solidFill>
              </a:rPr>
              <a:t>At the end of this part, the participant should be able to</a:t>
            </a:r>
          </a:p>
          <a:p>
            <a:pPr lvl="1">
              <a:buFont typeface="Wingdings" pitchFamily="2" charset="2"/>
              <a:buChar char="q"/>
            </a:pPr>
            <a:r>
              <a:rPr lang="en-GB" b="1" dirty="0" smtClean="0"/>
              <a:t>Define</a:t>
            </a:r>
            <a:r>
              <a:rPr lang="en-GB" dirty="0" smtClean="0"/>
              <a:t> democracy</a:t>
            </a:r>
          </a:p>
          <a:p>
            <a:pPr lvl="1">
              <a:buFont typeface="Wingdings" pitchFamily="2" charset="2"/>
              <a:buChar char="q"/>
            </a:pPr>
            <a:r>
              <a:rPr lang="en-GB" b="1" dirty="0" smtClean="0"/>
              <a:t>Distinguish</a:t>
            </a:r>
            <a:r>
              <a:rPr lang="en-GB" dirty="0" smtClean="0"/>
              <a:t> between  direct and representative democracy</a:t>
            </a:r>
          </a:p>
          <a:p>
            <a:pPr lvl="1">
              <a:buFont typeface="Wingdings" pitchFamily="2" charset="2"/>
              <a:buChar char="q"/>
            </a:pPr>
            <a:r>
              <a:rPr lang="en-GB" b="1" dirty="0" smtClean="0"/>
              <a:t>Find</a:t>
            </a:r>
            <a:r>
              <a:rPr lang="en-GB" dirty="0" smtClean="0"/>
              <a:t> the various references to democracy in the CoK 2010</a:t>
            </a:r>
          </a:p>
          <a:p>
            <a:pPr lvl="1">
              <a:buFont typeface="Wingdings" pitchFamily="2" charset="2"/>
              <a:buChar char="q"/>
            </a:pPr>
            <a:r>
              <a:rPr lang="en-GB" b="1" dirty="0" smtClean="0"/>
              <a:t>Asses</a:t>
            </a:r>
            <a:r>
              <a:rPr lang="en-GB" dirty="0" smtClean="0"/>
              <a:t> the extent to which democracy is entrenched in the CoK 2010</a:t>
            </a:r>
            <a:endParaRPr lang="en-GB" dirty="0"/>
          </a:p>
        </p:txBody>
      </p:sp>
      <p:sp>
        <p:nvSpPr>
          <p:cNvPr id="4" name="Date Placeholder 3"/>
          <p:cNvSpPr>
            <a:spLocks noGrp="1"/>
          </p:cNvSpPr>
          <p:nvPr>
            <p:ph type="dt" sz="half" idx="10"/>
          </p:nvPr>
        </p:nvSpPr>
        <p:spPr/>
        <p:txBody>
          <a:bodyPr/>
          <a:lstStyle/>
          <a:p>
            <a:fld id="{189881B4-18DB-4BD9-B178-58CDCEB5A8E9}" type="datetime1">
              <a:rPr lang="en-US" smtClean="0"/>
              <a:pPr/>
              <a:t>11/8/2017</a:t>
            </a:fld>
            <a:endParaRPr lang="en-GB"/>
          </a:p>
        </p:txBody>
      </p:sp>
      <p:sp>
        <p:nvSpPr>
          <p:cNvPr id="5" name="Footer Placeholder 4"/>
          <p:cNvSpPr>
            <a:spLocks noGrp="1"/>
          </p:cNvSpPr>
          <p:nvPr>
            <p:ph type="ftr" sz="quarter" idx="11"/>
          </p:nvPr>
        </p:nvSpPr>
        <p:spPr/>
        <p:txBody>
          <a:bodyPr/>
          <a:lstStyle/>
          <a:p>
            <a:r>
              <a:rPr lang="en-GB" smtClean="0"/>
              <a:t>CBG OUMA &amp; CO ADVOCATES TRAINING DIVISION</a:t>
            </a:r>
            <a:endParaRPr lang="en-GB"/>
          </a:p>
        </p:txBody>
      </p:sp>
      <p:sp>
        <p:nvSpPr>
          <p:cNvPr id="6" name="Slide Number Placeholder 5"/>
          <p:cNvSpPr>
            <a:spLocks noGrp="1"/>
          </p:cNvSpPr>
          <p:nvPr>
            <p:ph type="sldNum" sz="quarter" idx="12"/>
          </p:nvPr>
        </p:nvSpPr>
        <p:spPr/>
        <p:txBody>
          <a:bodyPr/>
          <a:lstStyle/>
          <a:p>
            <a:fld id="{053717B0-31ED-497B-BE83-5A085E102D40}" type="slidenum">
              <a:rPr lang="en-GB" smtClean="0"/>
              <a:pPr/>
              <a:t>52</a:t>
            </a:fld>
            <a:endParaRPr lang="en-GB"/>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rtlCol="0">
            <a:normAutofit/>
          </a:bodyPr>
          <a:lstStyle/>
          <a:p>
            <a:pPr eaLnBrk="1" fontAlgn="auto" hangingPunct="1">
              <a:spcAft>
                <a:spcPts val="0"/>
              </a:spcAft>
              <a:defRPr/>
            </a:pPr>
            <a:r>
              <a:rPr lang="en-GB" b="1" dirty="0" smtClean="0">
                <a:solidFill>
                  <a:srgbClr val="FF0000"/>
                </a:solidFill>
              </a:rPr>
              <a:t>Democracy</a:t>
            </a:r>
          </a:p>
        </p:txBody>
      </p:sp>
      <p:sp>
        <p:nvSpPr>
          <p:cNvPr id="22531" name="Content Placeholder 2"/>
          <p:cNvSpPr>
            <a:spLocks noGrp="1"/>
          </p:cNvSpPr>
          <p:nvPr>
            <p:ph idx="1"/>
          </p:nvPr>
        </p:nvSpPr>
        <p:spPr/>
        <p:txBody>
          <a:bodyPr/>
          <a:lstStyle/>
          <a:p>
            <a:pPr algn="just" eaLnBrk="1" hangingPunct="1"/>
            <a:r>
              <a:rPr lang="en-GB" altLang="en-US" smtClean="0"/>
              <a:t>Is a political form of government in which governing power is derived from the people, either by consensus, by direct referendum (</a:t>
            </a:r>
            <a:r>
              <a:rPr lang="en-GB" altLang="en-US" b="1" smtClean="0"/>
              <a:t>direct democracy</a:t>
            </a:r>
            <a:r>
              <a:rPr lang="en-GB" altLang="en-US" smtClean="0"/>
              <a:t>) or by means of elected representatives of the people (</a:t>
            </a:r>
            <a:r>
              <a:rPr lang="en-GB" altLang="en-US" b="1" smtClean="0"/>
              <a:t>representative democracy</a:t>
            </a:r>
          </a:p>
          <a:p>
            <a:pPr algn="just" eaLnBrk="1" hangingPunct="1"/>
            <a:r>
              <a:rPr lang="en-GB" altLang="en-US" smtClean="0"/>
              <a:t>Its a government ‘</a:t>
            </a:r>
            <a:r>
              <a:rPr lang="en-GB" altLang="en-US" b="1" smtClean="0"/>
              <a:t>of the people for the people and by the people’</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b="1" dirty="0" smtClean="0">
                <a:solidFill>
                  <a:srgbClr val="FF0000"/>
                </a:solidFill>
              </a:rPr>
              <a:t>The Concept of Representative Democracy</a:t>
            </a:r>
          </a:p>
        </p:txBody>
      </p:sp>
      <p:sp>
        <p:nvSpPr>
          <p:cNvPr id="3" name="Content Placeholder 2"/>
          <p:cNvSpPr>
            <a:spLocks noGrp="1"/>
          </p:cNvSpPr>
          <p:nvPr>
            <p:ph idx="1"/>
          </p:nvPr>
        </p:nvSpPr>
        <p:spPr/>
        <p:txBody>
          <a:bodyPr rtlCol="0">
            <a:normAutofit fontScale="77500" lnSpcReduction="20000"/>
          </a:bodyPr>
          <a:lstStyle/>
          <a:p>
            <a:pPr marL="365760" indent="-283464" algn="just" eaLnBrk="1" fontAlgn="auto" hangingPunct="1">
              <a:spcAft>
                <a:spcPts val="0"/>
              </a:spcAft>
              <a:defRPr/>
            </a:pPr>
            <a:r>
              <a:rPr lang="en-GB" dirty="0" smtClean="0"/>
              <a:t>Representative democracy is a form of government founded on the principle of elected individuals representing the people, as opposed to autocracy and direct democracy.</a:t>
            </a:r>
          </a:p>
          <a:p>
            <a:pPr marL="365760" indent="-283464" algn="just" eaLnBrk="1" fontAlgn="auto" hangingPunct="1">
              <a:spcAft>
                <a:spcPts val="0"/>
              </a:spcAft>
              <a:defRPr/>
            </a:pPr>
            <a:r>
              <a:rPr lang="en-GB" dirty="0" smtClean="0"/>
              <a:t>The representatives form an independent ruling body (for an election period) charged with the responsibility of acting in the people's interest, </a:t>
            </a:r>
            <a:r>
              <a:rPr lang="en-GB" b="1" dirty="0" smtClean="0"/>
              <a:t>but not as their proxy representatives not necessarily always according to their wishes, but with enough authority to exercise swift and resolute initiative in the face of changing circumstances.</a:t>
            </a:r>
            <a:r>
              <a:rPr lang="en-GB" dirty="0" smtClean="0"/>
              <a:t> </a:t>
            </a:r>
          </a:p>
          <a:p>
            <a:pPr marL="365760" indent="-283464" algn="just" eaLnBrk="1" fontAlgn="auto" hangingPunct="1">
              <a:spcAft>
                <a:spcPts val="0"/>
              </a:spcAft>
              <a:defRPr/>
            </a:pPr>
            <a:r>
              <a:rPr lang="en-GB" dirty="0" smtClean="0"/>
              <a:t>It is often contrasted with </a:t>
            </a:r>
            <a:r>
              <a:rPr lang="en-GB" b="1" dirty="0" smtClean="0"/>
              <a:t>direct democracy</a:t>
            </a:r>
            <a:r>
              <a:rPr lang="en-GB" dirty="0" smtClean="0"/>
              <a:t>, where representatives are absent or are limited in power as proxy representatives</a:t>
            </a:r>
          </a:p>
          <a:p>
            <a:pPr marL="365760" indent="-283464" eaLnBrk="1" fontAlgn="auto" hangingPunct="1">
              <a:spcAft>
                <a:spcPts val="0"/>
              </a:spcAft>
              <a:defRPr/>
            </a:pPr>
            <a:endParaRPr lang="en-GB"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b="1" dirty="0" smtClean="0">
                <a:solidFill>
                  <a:srgbClr val="FF0000"/>
                </a:solidFill>
              </a:rPr>
              <a:t>Majority Rule and Majority Tyranny</a:t>
            </a:r>
          </a:p>
        </p:txBody>
      </p:sp>
      <p:sp>
        <p:nvSpPr>
          <p:cNvPr id="3" name="Content Placeholder 2"/>
          <p:cNvSpPr>
            <a:spLocks noGrp="1"/>
          </p:cNvSpPr>
          <p:nvPr>
            <p:ph idx="1"/>
          </p:nvPr>
        </p:nvSpPr>
        <p:spPr/>
        <p:txBody>
          <a:bodyPr rtlCol="0">
            <a:normAutofit fontScale="92500" lnSpcReduction="10000"/>
          </a:bodyPr>
          <a:lstStyle/>
          <a:p>
            <a:pPr marL="365760" indent="-283464" algn="just" eaLnBrk="1" fontAlgn="auto" hangingPunct="1">
              <a:spcAft>
                <a:spcPts val="0"/>
              </a:spcAft>
              <a:defRPr/>
            </a:pPr>
            <a:r>
              <a:rPr lang="en-GB" dirty="0" smtClean="0"/>
              <a:t>The "majority rule" is often described as a characteristic feature of democracy, but without governmental or constitutional protections of individual liberties, it is possible for a minority of individuals to be oppressed by the "</a:t>
            </a:r>
            <a:r>
              <a:rPr lang="en-GB" b="1" dirty="0" smtClean="0"/>
              <a:t>tyranny of the majority". </a:t>
            </a:r>
          </a:p>
          <a:p>
            <a:pPr marL="365760" indent="-283464" algn="just" eaLnBrk="1" fontAlgn="auto" hangingPunct="1">
              <a:spcAft>
                <a:spcPts val="0"/>
              </a:spcAft>
              <a:defRPr/>
            </a:pPr>
            <a:r>
              <a:rPr lang="en-GB" dirty="0" smtClean="0"/>
              <a:t>An essential process in representative democracies is competitive elections that are fair both </a:t>
            </a:r>
            <a:r>
              <a:rPr lang="en-GB" b="1" dirty="0" smtClean="0"/>
              <a:t>substantively</a:t>
            </a:r>
            <a:r>
              <a:rPr lang="en-GB" dirty="0" smtClean="0"/>
              <a:t> and </a:t>
            </a:r>
            <a:r>
              <a:rPr lang="en-GB" b="1" dirty="0" smtClean="0"/>
              <a:t>procedurally.</a:t>
            </a:r>
          </a:p>
          <a:p>
            <a:pPr marL="365760" indent="-283464" algn="just" eaLnBrk="1" fontAlgn="auto" hangingPunct="1">
              <a:spcAft>
                <a:spcPts val="0"/>
              </a:spcAft>
              <a:buFont typeface="Arial" panose="020B0604020202020204" pitchFamily="34" charset="0"/>
              <a:buNone/>
              <a:defRPr/>
            </a:pPr>
            <a:r>
              <a:rPr lang="en-GB" dirty="0" smtClean="0"/>
              <a:t>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Democracy in the CoK 2010</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pPr algn="just"/>
            <a:r>
              <a:rPr lang="en-US" sz="2400" b="1" dirty="0" smtClean="0"/>
              <a:t>Preamble</a:t>
            </a:r>
          </a:p>
          <a:p>
            <a:pPr algn="just"/>
            <a:r>
              <a:rPr lang="en-US" sz="2400" dirty="0" smtClean="0"/>
              <a:t>RECOGNISING </a:t>
            </a:r>
            <a:r>
              <a:rPr lang="en-US" sz="2400" dirty="0"/>
              <a:t>the aspirations of all Kenyans for a </a:t>
            </a:r>
            <a:r>
              <a:rPr lang="en-US" sz="2400" dirty="0" smtClean="0"/>
              <a:t>government based </a:t>
            </a:r>
            <a:r>
              <a:rPr lang="en-US" sz="2400" dirty="0"/>
              <a:t>on the essential values of human rights, equality, </a:t>
            </a:r>
            <a:r>
              <a:rPr lang="en-US" sz="2400" dirty="0" smtClean="0"/>
              <a:t>freedom, </a:t>
            </a:r>
            <a:r>
              <a:rPr lang="en-US" sz="2400" b="1" dirty="0" smtClean="0"/>
              <a:t>democracy</a:t>
            </a:r>
            <a:r>
              <a:rPr lang="en-US" sz="2400" dirty="0"/>
              <a:t>, social justice and the rule of law</a:t>
            </a:r>
            <a:r>
              <a:rPr lang="en-US" sz="2400" dirty="0" smtClean="0"/>
              <a:t>:</a:t>
            </a:r>
          </a:p>
          <a:p>
            <a:pPr algn="just"/>
            <a:r>
              <a:rPr lang="en-US" sz="2400" dirty="0" smtClean="0"/>
              <a:t>Article 1 Delegation of sovereignty to democratically elected representatives</a:t>
            </a:r>
          </a:p>
          <a:p>
            <a:pPr algn="just"/>
            <a:r>
              <a:rPr lang="en-US" sz="2400" dirty="0" smtClean="0"/>
              <a:t>Article 4(2) Kenya as a multi-party democratic state</a:t>
            </a:r>
          </a:p>
          <a:p>
            <a:pPr algn="just"/>
            <a:r>
              <a:rPr lang="en-US" sz="2400" dirty="0" smtClean="0"/>
              <a:t>Article 10(2)(a) democracy as a national value</a:t>
            </a:r>
          </a:p>
          <a:p>
            <a:pPr algn="just"/>
            <a:r>
              <a:rPr lang="en-US" sz="2400" dirty="0" smtClean="0"/>
              <a:t>Article 19(1) Kenya as a democratic state</a:t>
            </a:r>
          </a:p>
          <a:p>
            <a:pPr algn="just"/>
            <a:r>
              <a:rPr lang="en-US" sz="2400" dirty="0" smtClean="0"/>
              <a:t>Article 20(4)(a) democratic values to guide the interpretation of the constitution</a:t>
            </a:r>
            <a:endParaRPr lang="en-US" sz="2400" dirty="0"/>
          </a:p>
        </p:txBody>
      </p:sp>
    </p:spTree>
    <p:extLst>
      <p:ext uri="{BB962C8B-B14F-4D97-AF65-F5344CB8AC3E}">
        <p14:creationId xmlns="" xmlns:p14="http://schemas.microsoft.com/office/powerpoint/2010/main" val="20991920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Democracy in the CoK 2010</a:t>
            </a:r>
          </a:p>
        </p:txBody>
      </p:sp>
      <p:sp>
        <p:nvSpPr>
          <p:cNvPr id="3" name="Content Placeholder 2"/>
          <p:cNvSpPr>
            <a:spLocks noGrp="1"/>
          </p:cNvSpPr>
          <p:nvPr>
            <p:ph idx="1"/>
          </p:nvPr>
        </p:nvSpPr>
        <p:spPr/>
        <p:txBody>
          <a:bodyPr/>
          <a:lstStyle/>
          <a:p>
            <a:r>
              <a:rPr lang="en-US" sz="2400" dirty="0" smtClean="0"/>
              <a:t>Article 24 Democratic values to guide the justification of limitations on the bill of rights</a:t>
            </a:r>
          </a:p>
          <a:p>
            <a:r>
              <a:rPr lang="en-US" sz="2400" dirty="0" smtClean="0"/>
              <a:t>Article 50(8) democratic values to guide the justification for the exclusion of the press and the public from proceedings in court</a:t>
            </a:r>
          </a:p>
          <a:p>
            <a:r>
              <a:rPr lang="en-US" sz="2400" dirty="0" smtClean="0"/>
              <a:t>Article 91(1)(b) Governing body of political parties to be democratically elected</a:t>
            </a:r>
          </a:p>
          <a:p>
            <a:r>
              <a:rPr lang="en-US" sz="2400" dirty="0" smtClean="0"/>
              <a:t>Article 91(1)(d) political parties to abide by democratic principles and practice democracy in elections</a:t>
            </a:r>
          </a:p>
          <a:p>
            <a:r>
              <a:rPr lang="en-US" sz="2400" dirty="0" smtClean="0"/>
              <a:t>Article 94(4) Parliament to promote democratic governance</a:t>
            </a:r>
          </a:p>
          <a:p>
            <a:r>
              <a:rPr lang="en-US" sz="2400" dirty="0" smtClean="0"/>
              <a:t>Article 127(6)(d) PSC to promote parliamentary democracy</a:t>
            </a:r>
            <a:endParaRPr lang="en-US" sz="2400" dirty="0"/>
          </a:p>
        </p:txBody>
      </p:sp>
    </p:spTree>
    <p:extLst>
      <p:ext uri="{BB962C8B-B14F-4D97-AF65-F5344CB8AC3E}">
        <p14:creationId xmlns="" xmlns:p14="http://schemas.microsoft.com/office/powerpoint/2010/main" val="32451212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Democracy in the CoK 2010</a:t>
            </a:r>
            <a:endParaRPr lang="en-GB" dirty="0"/>
          </a:p>
        </p:txBody>
      </p:sp>
      <p:sp>
        <p:nvSpPr>
          <p:cNvPr id="3" name="Content Placeholder 2"/>
          <p:cNvSpPr>
            <a:spLocks noGrp="1"/>
          </p:cNvSpPr>
          <p:nvPr>
            <p:ph idx="1"/>
          </p:nvPr>
        </p:nvSpPr>
        <p:spPr/>
        <p:txBody>
          <a:bodyPr/>
          <a:lstStyle/>
          <a:p>
            <a:r>
              <a:rPr lang="en-GB" dirty="0" smtClean="0"/>
              <a:t>Article 104 and 118  recognise the dangers of representative democracy by</a:t>
            </a:r>
          </a:p>
          <a:p>
            <a:r>
              <a:rPr lang="en-GB" dirty="0" smtClean="0"/>
              <a:t>Giving a right to </a:t>
            </a:r>
          </a:p>
          <a:p>
            <a:pPr lvl="1">
              <a:buFont typeface="Arial" pitchFamily="34" charset="0"/>
              <a:buChar char="•"/>
            </a:pPr>
            <a:r>
              <a:rPr lang="en-GB" dirty="0" smtClean="0"/>
              <a:t>Recall elected representatives</a:t>
            </a:r>
          </a:p>
          <a:p>
            <a:pPr lvl="1">
              <a:buFont typeface="Arial" pitchFamily="34" charset="0"/>
              <a:buChar char="•"/>
            </a:pPr>
            <a:r>
              <a:rPr lang="en-GB" dirty="0" smtClean="0"/>
              <a:t>Public participation in the law making process</a:t>
            </a:r>
          </a:p>
          <a:p>
            <a:r>
              <a:rPr lang="en-GB" dirty="0" smtClean="0"/>
              <a:t>Both provisions have been substantially undermined by statute</a:t>
            </a:r>
          </a:p>
          <a:p>
            <a:r>
              <a:rPr lang="en-GB" dirty="0" smtClean="0"/>
              <a:t>Statute has severely limited both rights </a:t>
            </a:r>
            <a:endParaRPr lang="en-GB" dirty="0"/>
          </a:p>
        </p:txBody>
      </p:sp>
      <p:sp>
        <p:nvSpPr>
          <p:cNvPr id="4" name="Date Placeholder 3"/>
          <p:cNvSpPr>
            <a:spLocks noGrp="1"/>
          </p:cNvSpPr>
          <p:nvPr>
            <p:ph type="dt" sz="half" idx="10"/>
          </p:nvPr>
        </p:nvSpPr>
        <p:spPr/>
        <p:txBody>
          <a:bodyPr/>
          <a:lstStyle/>
          <a:p>
            <a:fld id="{189881B4-18DB-4BD9-B178-58CDCEB5A8E9}" type="datetime1">
              <a:rPr lang="en-US" smtClean="0"/>
              <a:pPr/>
              <a:t>11/8/2017</a:t>
            </a:fld>
            <a:endParaRPr lang="en-GB"/>
          </a:p>
        </p:txBody>
      </p:sp>
      <p:sp>
        <p:nvSpPr>
          <p:cNvPr id="5" name="Footer Placeholder 4"/>
          <p:cNvSpPr>
            <a:spLocks noGrp="1"/>
          </p:cNvSpPr>
          <p:nvPr>
            <p:ph type="ftr" sz="quarter" idx="11"/>
          </p:nvPr>
        </p:nvSpPr>
        <p:spPr/>
        <p:txBody>
          <a:bodyPr/>
          <a:lstStyle/>
          <a:p>
            <a:r>
              <a:rPr lang="en-GB" smtClean="0"/>
              <a:t>CBG OUMA &amp; CO ADVOCATES TRAINING DIVISION</a:t>
            </a:r>
            <a:endParaRPr lang="en-GB"/>
          </a:p>
        </p:txBody>
      </p:sp>
      <p:sp>
        <p:nvSpPr>
          <p:cNvPr id="6" name="Slide Number Placeholder 5"/>
          <p:cNvSpPr>
            <a:spLocks noGrp="1"/>
          </p:cNvSpPr>
          <p:nvPr>
            <p:ph type="sldNum" sz="quarter" idx="12"/>
          </p:nvPr>
        </p:nvSpPr>
        <p:spPr/>
        <p:txBody>
          <a:bodyPr/>
          <a:lstStyle/>
          <a:p>
            <a:fld id="{053717B0-31ED-497B-BE83-5A085E102D40}" type="slidenum">
              <a:rPr lang="en-GB" smtClean="0"/>
              <a:pPr/>
              <a:t>58</a:t>
            </a:fld>
            <a:endParaRPr lang="en-GB"/>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1122364"/>
            <a:ext cx="6858000" cy="1710989"/>
          </a:xfrm>
        </p:spPr>
        <p:txBody>
          <a:bodyPr>
            <a:normAutofit fontScale="90000"/>
          </a:bodyPr>
          <a:lstStyle/>
          <a:p>
            <a:r>
              <a:rPr lang="en-US" sz="3600" dirty="0" smtClean="0">
                <a:solidFill>
                  <a:srgbClr val="FF0000"/>
                </a:solidFill>
                <a:latin typeface="Arial Black" panose="020B0A04020102020204" pitchFamily="34" charset="0"/>
              </a:rPr>
              <a:t>END OF LESSON</a:t>
            </a:r>
            <a:br>
              <a:rPr lang="en-US" sz="3600" dirty="0" smtClean="0">
                <a:solidFill>
                  <a:srgbClr val="FF0000"/>
                </a:solidFill>
                <a:latin typeface="Arial Black" panose="020B0A04020102020204" pitchFamily="34" charset="0"/>
              </a:rPr>
            </a:br>
            <a:r>
              <a:rPr lang="en-US" sz="3600" dirty="0" smtClean="0">
                <a:solidFill>
                  <a:srgbClr val="FF0000"/>
                </a:solidFill>
                <a:latin typeface="Arial Black" panose="020B0A04020102020204" pitchFamily="34" charset="0"/>
              </a:rPr>
              <a:t>THANK YOU FOR YOUR PARTICIPATION</a:t>
            </a:r>
            <a:endParaRPr lang="en-US" sz="3600" dirty="0">
              <a:solidFill>
                <a:srgbClr val="FF0000"/>
              </a:solidFill>
              <a:latin typeface="Arial Black" panose="020B0A04020102020204" pitchFamily="34" charset="0"/>
            </a:endParaRPr>
          </a:p>
        </p:txBody>
      </p:sp>
      <p:sp>
        <p:nvSpPr>
          <p:cNvPr id="5" name="Subtitle 4"/>
          <p:cNvSpPr>
            <a:spLocks noGrp="1"/>
          </p:cNvSpPr>
          <p:nvPr>
            <p:ph type="subTitle" idx="1"/>
          </p:nvPr>
        </p:nvSpPr>
        <p:spPr>
          <a:xfrm>
            <a:off x="857224" y="3886200"/>
            <a:ext cx="7215238" cy="1752600"/>
          </a:xfrm>
        </p:spPr>
        <p:txBody>
          <a:bodyPr>
            <a:normAutofit/>
          </a:bodyPr>
          <a:lstStyle/>
          <a:p>
            <a:endParaRPr lang="en-US" sz="3200" dirty="0" smtClean="0">
              <a:solidFill>
                <a:srgbClr val="C00000"/>
              </a:solidFill>
              <a:latin typeface="Arial Black" panose="020B0A04020102020204" pitchFamily="34" charset="0"/>
            </a:endParaRPr>
          </a:p>
          <a:p>
            <a:r>
              <a:rPr lang="en-US" sz="2600" dirty="0" smtClean="0">
                <a:solidFill>
                  <a:srgbClr val="C00000"/>
                </a:solidFill>
                <a:latin typeface="Arial Black" panose="020B0A04020102020204" pitchFamily="34" charset="0"/>
              </a:rPr>
              <a:t>CHARLES B G OUMA LLB MLB</a:t>
            </a:r>
          </a:p>
          <a:p>
            <a:r>
              <a:rPr lang="en-US" sz="2600" dirty="0" smtClean="0">
                <a:solidFill>
                  <a:srgbClr val="C00000"/>
                </a:solidFill>
                <a:latin typeface="Arial Black" panose="020B0A04020102020204" pitchFamily="34" charset="0"/>
              </a:rPr>
              <a:t>LECTURER, FACULTY OF LAW CUEA</a:t>
            </a:r>
            <a:endParaRPr lang="en-US" sz="2600" dirty="0">
              <a:solidFill>
                <a:srgbClr val="C00000"/>
              </a:solidFill>
              <a:latin typeface="Arial Black" panose="020B0A04020102020204" pitchFamily="34" charset="0"/>
            </a:endParaRPr>
          </a:p>
        </p:txBody>
      </p:sp>
      <p:sp>
        <p:nvSpPr>
          <p:cNvPr id="6" name="Date Placeholder 5"/>
          <p:cNvSpPr>
            <a:spLocks noGrp="1"/>
          </p:cNvSpPr>
          <p:nvPr>
            <p:ph type="dt" sz="half" idx="10"/>
          </p:nvPr>
        </p:nvSpPr>
        <p:spPr/>
        <p:txBody>
          <a:bodyPr/>
          <a:lstStyle/>
          <a:p>
            <a:fld id="{ACF2388D-5C75-4777-B068-44EA48536826}"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59</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extLst>
      <p:ext uri="{BB962C8B-B14F-4D97-AF65-F5344CB8AC3E}">
        <p14:creationId xmlns="" xmlns:p14="http://schemas.microsoft.com/office/powerpoint/2010/main" val="1680249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Leading proponents</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Aristotle (384-322 BC)</a:t>
            </a:r>
          </a:p>
          <a:p>
            <a:r>
              <a:rPr lang="en-GB" dirty="0" smtClean="0"/>
              <a:t>John Locke (1632-1704</a:t>
            </a:r>
          </a:p>
          <a:p>
            <a:r>
              <a:rPr lang="en-GB" dirty="0" smtClean="0"/>
              <a:t>Baron de Montesquieu (1689-1755).</a:t>
            </a:r>
          </a:p>
          <a:p>
            <a:r>
              <a:rPr lang="en-GB" dirty="0" smtClean="0"/>
              <a:t>A V Dicey</a:t>
            </a:r>
          </a:p>
          <a:p>
            <a:r>
              <a:rPr lang="en-GB" dirty="0" smtClean="0"/>
              <a:t>Lon Fuller</a:t>
            </a:r>
          </a:p>
          <a:p>
            <a:pPr>
              <a:buNone/>
            </a:pPr>
            <a:r>
              <a:rPr lang="en-GB" dirty="0" smtClean="0"/>
              <a:t> </a:t>
            </a:r>
            <a:endParaRPr lang="en-GB" dirty="0"/>
          </a:p>
        </p:txBody>
      </p:sp>
      <p:sp>
        <p:nvSpPr>
          <p:cNvPr id="4" name="Date Placeholder 3"/>
          <p:cNvSpPr>
            <a:spLocks noGrp="1"/>
          </p:cNvSpPr>
          <p:nvPr>
            <p:ph type="dt" sz="half" idx="10"/>
          </p:nvPr>
        </p:nvSpPr>
        <p:spPr/>
        <p:txBody>
          <a:bodyPr/>
          <a:lstStyle/>
          <a:p>
            <a:fld id="{44DD7EAE-3546-461D-BAC1-DD6C5A46E77A}" type="datetime1">
              <a:rPr lang="en-US" smtClean="0"/>
              <a:pPr/>
              <a:t>11/8/2017</a:t>
            </a:fld>
            <a:endParaRPr lang="en-GB"/>
          </a:p>
        </p:txBody>
      </p:sp>
      <p:sp>
        <p:nvSpPr>
          <p:cNvPr id="5" name="Slide Number Placeholder 4"/>
          <p:cNvSpPr>
            <a:spLocks noGrp="1"/>
          </p:cNvSpPr>
          <p:nvPr>
            <p:ph type="sldNum" sz="quarter" idx="12"/>
          </p:nvPr>
        </p:nvSpPr>
        <p:spPr/>
        <p:txBody>
          <a:bodyPr/>
          <a:lstStyle/>
          <a:p>
            <a:fld id="{053717B0-31ED-497B-BE83-5A085E102D40}" type="slidenum">
              <a:rPr lang="en-GB" smtClean="0"/>
              <a:pPr/>
              <a:t>6</a:t>
            </a:fld>
            <a:endParaRPr lang="en-GB"/>
          </a:p>
        </p:txBody>
      </p:sp>
      <p:sp>
        <p:nvSpPr>
          <p:cNvPr id="6" name="Footer Placeholder 5"/>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descr="data:image/jpeg;base64,/9j/4AAQSkZJRgABAQAAAQABAAD/2wCEAAkGBwgHBgkIBwgKCgkLDRYPDQwMDRsUFRAWIB0iIiAdHx8kKDQsJCYxJx8fLT0tMTU3Ojo6Iys/RD84QzQ5OjcBCgoKDQwNGg8PGjclHyU3Nzc3Nzc3Nzc3Nzc3Nzc3Nzc3Nzc3Nzc3Nzc3Nzc3Nzc3Nzc3Nzc3Nzc3Nzc3Nzc3N//AABEIAIQAhAMBEQACEQEDEQH/xAAcAAABBQEBAQAAAAAAAAAAAAAFAAMEBgcCAQj/xABBEAABAwMBBAgEBAMFCQEAAAABAgMEAAURIQYSMUEHEyIyUWFxgRSRobEVI0LBUmJyMzRzgqIWJFNjksLR4fEI/8QAGwEAAwEBAQEBAAAAAAAAAAAAAAECAwQFBgf/xAAzEQACAgEDAgMHAwQCAwAAAAAAAQIRAwQSITFBBRNRIjJxgZGh0QYjYUKx4fAz8RRDUv/aAAwDAQACEQMRAD8AN9G4Avl7mKOg3Gk/NRP2TWA0aCZOTpSsZ2H8eIosDoSf5vnTsVHYkDyosZ0HkmixUeqdQBmixgyRO+IWWUDdSnifGkBkPStPCXQ3nRKSTVRA1jYe0fgeyVrgFO6tDAU7/iK7SvqTTYg5SGKgCu7d2SdtDYTbre+y0pTyFuddnBSnJxp57vypp0wY5sRZHNn9m41ufKFSEFS3lIOQVKUTx9MD2obtgg9SAVACoAx/ZOcLTa7nJlAgokLUseO6AMfMfWqx4pZckccer4FdclRu9+uV2kKdlSnQgnssoUQhI8MD7mvscGjw4I7Yx+fc53JsjRrjPinMadJa8kPKA+Wa1lhxT96KfyC2FY22e0McjFyU4kfpdbSr64z9a5Z+GaSf9FfC/wAj3sLRukq7N4+IixXv6d5B+5rkn4Jhfuya+5XmMLxulGPp8TbpKfEtLSr74rll4HkXuzXzv/I/MC7PSFYn07plOMk8nWlfcAiuWfhWrj0jfwZSmhyDfbfKlkszY694aYcFck9Nmh70H9CtyKBfov410jW+3d5tclsuf4ae0r6Aj3qE6QG5CSMcRUgISAfA0WB2Hknl9aLGdb6TTsD3KT+oUAe4oAWPGgCBJnbru60QQOJ86QGDy7hIuRFtjIK1vvpSEp4rVnAHzxXueFYUpS1Eukf9f2MpvsFZ+zdgsTiIl/vMpVwKQXGoLAUlnIyAoq4/T0rvx6rUZ1uwwW3tb6k7UuoO2l2b/Bo0OfFmJm2yaneYkBBQc4zhSeWn2PDFbabV+dKUJKpR6oUo0AAQQCCCDwIrtJPaAFSAVMBEZGoz60gO2HXY7iXY7q2XEd1bSihQ9CNamWOE/fSfxVhbDMbbDaGPgJujzgHJ7C/uM1yT8N0s+sPpwUpNBaL0j3lr+3ZivAfyqQfof2rln4Lgfuya+5XmMLxOlBvT4u2Oo82ngv7gVyz8Dl/RP6qvyUspZrHtnarwsMxn1IkEZ6l5O6o+nI+xrztRoM+nW6a49UUpph9MsVxlDqJAoAYnP/kqwTjHjQAOjOAspNIDErBcTaL1DuXVdb8O6FlH8Q4EDzwTX2UNIlpPI6Wufic9+1ZcpTOxe0FznXCRfpEZ2aUqSh1ooLC9AckjdUDj28a5IS12nxxxxx2o/O1+Smot9SxwHIq9sIVmaQluFYYZXEbU8lSpLhASFZB5JJ469rJrhyKa0ssz65Hz14Xp9f7Fd69CvW+1Pw7VtDtDtNb2TMkK6qMxJSlQDqzxxrjtKT7A125M8Z5MWDTy9lctr0X+ESlVtkiRsps5aZUS0yzGkyFIBlPP3L4d1vP6kIxgjjz5c6hazU5oyyxtLt7Nr5sNqXALg7Cxpkq8dRc3H2ID/VoRGbS684CAd7GQOeNOJB9K3n4jKEcdxpyV88JC2EBOySHr9CtcO7R3PiRvHrUKZdaxqUqbOoVjJA54PDFbPWtYZZJQar5p/NdhbeaJsnYpljaWRAD0pdvYjl1clnq3XBjQlSR3RnIwddDWUfEJPAp0tzfTlIe3kqCWHHd5cdl5xoE9pLZOB544V6W5LiTpkDORirA9pAKgDpt1bDiHWlFLjagpJHIipmlKLT6MDY4V1TJjsvpPZdQFj3FfCTi4ScX2OpFgs7ZmIU6onq0nHqaSQBN2DGdTuuNZH9Rp0BHTZYiRhHWAeG9migPm+vvTlFQB4ABjGmOGOVMB3r3yyWC+6WSreLe+d0q8ccM+dTtje6uQDTW2e0TTKWk3Iq3UdWlbjLa1pT4BZTvfM1yvQaZu9v3f9itzHLXtM3GhMxZ1tS+phZU1KjyFRZCc5yCtHeGvP60sukcpOUJVfVNWvo+nyBPjkNQNuo0jbJi9XiGWWmYymGQz+YpBP6lE4KtCR7+prln4dOOleLFK23bvgpSTdsjs3i127ZraVMGct+5XR8pStTJQstq4q8Ae0vn4VTwZcmfFvjUYr4r/AHoK1TLHcF3Wb+Ff7C3CLGsrTCQoIeQjqlZ1LiTqdMaa864saxQ3/wDlxbm36P7FPmqPSxs/O2nv16EaPKt0CAOuISC26+cklPLO6kDPiaN2ohp8eG2pSfHql/2HFtla+BtM/o/uN7VaG4EmK6G4ymH3FdaezoreJzqcZ8uXCu3zM2PWxw79yfXhcE0nG6Jr2wdsRFjvNTblIYda3zcIzTbsdBxzSk9ZjzweNZx8SyuTTjFNdnaf34HsRn87djLdSh1DqEKKUuoyErHiM6616c5N47qrID+ze00NEJqI9KQl5K91CTzGdPvXyOth+/JrubxfButlY+Gtcds97c3lep1rmRRNoAVAHyC3cpDYwVBY/mGa/RWoM4yQi7/xsg/0qqfLQWSG7pHWdQtJ9Kl4n2HZITJZVwdR7nFRsYWOAg8CD6UqYz2kAqAFTA5UhCjlSEk+JFCbXQCQ1LkssOx2pLzbD39q0hwhC/UcDwqHjg2pNcoCYzfrmxbWLc1K3YseQJDaAgZC8k5zz1PA6VlLTYnkeRrlqvkO3VFgh7fLiTFz27JDTcHEbrj7TzjaFnGMqbGhOgrjn4YpRUHN7fSk/v1K3/wUO9SFPLcdXjfdcU4rdGBkkk6eprqy1CNLsiV1G+j+3m7bawGMZSlzfPtXy2plcmzZH1ckBICU8BwrlLIbF2tsmUuLHuMR2ShRSplt9KlpI4gpBzkYNOgJtIDELh0GTEkm3XthwckyGSg/ME/avoIeOf8A3H7mPlFA2p2Oveyq0i7xd1lZ3W5DSt9tZ8M8j5HB0r09N4hiz+4+fQhxaASFa12eaTQ6pemKamByXCnG6SPStFJMVDiJshHB5XvrT9lgSEXWQnG8EK9RS2RYWSEXdP62T/lNT5S7MdjyLnGVxUpPqn/xSeJhZIRJYc7jqD74qXCQWOjXUaippjETjU0nwAHuznHHhivP1c6g2Uupev8A8/WwyL9MuChlLKQlJ86+YyPk3SN/rIZll92Pv9m2rXtFss23KK3VO9UogKQV53wQSN4HJ4HOvlmrtNUKjideekmU9vs2dcVITjcaayCfHVVFRAvlk2qsl9eLNsnJdeCCstFCkqCRzwR5ipodnO20CNdNmZsGWkKQ8kJTp3VZyCPMYq8eV4pqcexMuUfKk+K7AnPRHxhxpZSfPz96+px6hTgpIxos+yGyX4yz8bOcU3E3sISjvOEcdeQrxvFPHXpJeViVz/nov8kNluVsRYSnAiuA/wAQeVn714C/UfiKd719ETYNldHUFZJizZDRPJaQoftXdi/VeoX/ACQT+HH5CwTJ6O7kj+7S4ro8FbyCfoR9a9HF+q9O/fhJfR/j+w7BUrZC/RycwVOJHNpQV/7r0sX6g0GT/wBlfHgOARJiyohxKjvMn/mIKfvXqYtZiy845J/B2FDOfOt1lHR2h1SO6tQ9Dir3pio6EhxSkFbi1YUDqomuTPJFJD1yV+XXl65/tIuPU3boJtog7JplKHblK39fDlXzknybI0skeNTYxelAWLB8KABdosNntbjkm0wGYqn0AKLaSnKeI05U7AgbVyglKWQe6N5XryrHI+xMmYHtzD+MujTkZOXlqDWB+rJwPvXpaXVrFje7oRXc0iBERAgx4bXcYbCAfHHOvkM2WWbJLJLq3ZzEisgFQAqAFTA8IyMHUeBo6OwIEqyWqWSZFvjLUf1dUAfmK68XiGrxe5ka+Y7BMrYWxv5KGnWCf+E4fsc16OL9Ra+HWSfxX4oLYIk9G7ZOYlyWnydaB19QR9q7Y/qecv8Akx/R/lDUgdcdg7wQEtKjPJyMkLKTjnoR+9aZvHdNmxqNNM0jNWbZs1JiW20xYaXW09U2lOCccBXCtRik+JI2U4vuHEz0r7qgR4g1rd9Ch1MoHnQA4JA8aLAlqUEJK1cBqaoDOdqJxIecJ1UT8q5m90jN9TPrAz+I7S9coZbipLh/q4J/c+1RrcmzDXqTkdRLyAVKCRkk6ADxrxTnLPbIMS2fDouCEuTJaglLSsKDaTXp4MWPDtWT3pfY3jFRrd1YGvEbqbu+w0gAFzsJGnHgPrXFqIbczijOaqVDbtumtKUlcR7Ke9hBVj3FS8GVOnFi2si1kSKgBUAKgBUAKgBUAIHGo0PiKabXQB9qbJa7jy/Q6/eto6nLHpItTl6hBq94QA8hQV/JwNehj10HH2+prHKq5LPfJHUwlIB7TnZ9udds3SNWzJ9sZm42pINZYlbIXUZ2Kh9RalSVDC5SyvP8o0T+59687X5N2XauiMcjt0W+zzI0B9T70dTzqR+Vrok+NY6fLDE90lb7EwkouyU1tFLLyDIbjupCgcqb1SM8q1jrsjftJFea75CDiI03alh5l1pxoNhZIUD2k8P+2t5KGTVqSaa/BfDyWc22ZIn7SrWh9z4dveO4FHd3RoNOHHBpYck8uqbT4QRk5TGoSob0+fKlsoS264Qw661vNA5I15Z4VMJY3knOa47NrgUdttsbvkZLMIOLhsBZV2JEQ4bPkU1OpxqMLcVfqugpqlyjmTZEKmQmYRWESGusUpfa3RzP1pT0tzgod0Dx8qiO/ZH03T4BhSXF7gXvEbox58aiWkmsvlR5E8b3UiM3bZbzjiI7KnurUUqU3qnPrWSwZJNqKuidrI7zTjDhbfQptY4pWMEVnKLi6kqE011GwQedSI9oAVAHClpScE00gLJc5apKVOOHlgAcAK97IzskZNti+pb5aR3lEADzNXi4jbFH1LnGZTGjMsIxuttpQn0AxXzzn5jcvU5G7djtIBUAeYFADrD70cksOrbJGCUKxpVRnKHuuhptdCRCuT8NtbKA24yvvNOp3kn2rTHnnjW1dPQam1wdTbo9LjojdWywwg5DbSd0U8molOKhSS9EOU21ROevqTZ0RWG1JkBsNKcOO7jXHrW8tZ+zsj71UU8ns0SrreoyYhNvXmU+gIcWAQUJH/2ts+qhs/bfL+w5TVcD6d12wwm4jDz7YADgju7ikKxzHPXNUqlp4Rgm1/Dpor+hUMz0pk3G1wnGXUutntF1SVKUka6kceBqcqU8mPG07XwE1bSGL3PjifIiiHHAOELfKcqSeZHpWepzQWRw2r4kzkrqiQ/aLekILcV92MpOfimHt8j/AC419q0npsKSai3H1Tv7FOEfQrT6W0PLSy51jYPZXukZHoa82SSk0naMX1At0kdXJ3QeCRVx6AiwvyRurRnga9nJ0OqRndxHX7VRWj3Q4Fq9E6/tUZZ7dNJolv2C2CYRnB08DXzFyjK0cx2mcD3kD1Bq/Ol3HQ6mU0eO8PbNWs67hR2lxtXBxJ98VayRfcR3g8caeVVaYCpgKgBUAKgDptxbR3mlrQfFKiKak49GFtDkaU/GkCQy4Q6M9o9rj61UMk4S3J8jTadiRKdRM+L7KnSsrO8Mgk8cimsklPf3BPmwxGvcJmQZKYj7bqtVNtu/lqOPCuyGqxxlv2tP+HwarIlzQGlvGTJdfKQkuKKt0cBmuLJPfJy9TJu2VC7yR8e561rFcDRrcrZO3PFSkKfaUf4V5H1r3JQUjrcbKpM6MXzdjcIl1bV+WUhp1kpwTz3gT9qwzadzxbEyHC1SIEvY7aGOCUx23x4sug59jg15kvDsq6cmXlyQHkxblByZkGUyBxUtpQHzxiueeknHqiWmhlucDwUD6Gud4hD6JYPOs3jAfblY4HHoanY0Ikomqx38+utaXJCHUTM95KT9KFkl3A7TLbJ1BH1prN6oBwPNHgsD10q1lgwocHa7pCvQ5q1JPuAtfCmAqAFQBytQQhSjpgZpoDOL/MKLiob2DjX616WDHuhZolwfQlz2hs9qltxblcWIrziN9CXVYynOM54DUV6tHVZMiToc1AXDlsSEHgpl1Kx9DQBI8aQCpgQpdpt03+9wYzx8VtAn51nLHGXVCcUyvXbYC1ymlKtxXCfA7O6oqQT5g/sRXNk0WKS4VEPEuxl8sPwJjsSUnceZVuLHnXkZMLhLazBqnR6iX51m8YUPplgJ1IFQ8dIkcEsDTeFZeWM7ErzFJ4mB2JQ8anywJDc1Y4OKpe0hUPJnq57qvUVSyTQUOGekAkt/JVWsz9BEB64LkO9UAEIAzxyTXTDlWOjOdqXT+MujwAFe3o4/tI2h0Lrflr2x6RjHZUS27JTGbUP0tIJ3iPktXvXcuEalql9ESG1Fy1Xp1pfEde2Cf+pOPtS3joCbPbR3/ZnatFluktyWwmQmO80twuAbxACkKOo4g49iPBtWBtdZjFQAqAMk6UYIMg3RoDOdxzHMcjXDqce72jKa7lDiuOSH22WUlbjighCR+pR0Ark8q+EZUbvs1srAskRsKZbfmFI6yQtIVk8wnPAV6WLTwxrpybxgkGH4EOSndkRI7qfBbSVfcVs4RfVFUgPL2LsEkkmAGleLLikY9gcfSsJaXDL+kl44sDSujeIrJh3GQ0fBxCVj6Yrnl4fjfRkvEgRJ6P7yzkxpESQnw3ihXyIx9a55eGy7Ml4n2BMnZ+/w89dbJBSP1NgOD/Tmueehyx7EbJLsDHn3GSUPIW2v+FacH5GuZ4HF8omiKxJ/3n2rojDgZSNpytd6fKE5GRXt6OP7KNYLgKx33o7gejuuMup7q21lKh6EV2Ggdj7b7TxGyhu9SVJ4fm7rhHuoE0tqAsHRPa4962ilXK5lx+REKX0FashThJ7SvEjiPOlJ0gNorMoVAHDpIaWRxCTQBm+3natjiTwIrN9SWZz0RMpk9IsRp4qU3HS66hOdN5I0z6Zz7CtdsaugSR9I0ihUAKgBUAKgBUAcOtNvoKX20OJ8FpBH1pUu4gJM2N2emElVsYZWf1xx1R/04rOWHHJcolwizEbzZYkO/wB0ioLjiGpJSlThBVjdSeQ860itsUkCVH//2Q=="/>
          <p:cNvSpPr>
            <a:spLocks noChangeAspect="1" noChangeArrowheads="1"/>
          </p:cNvSpPr>
          <p:nvPr/>
        </p:nvSpPr>
        <p:spPr bwMode="auto">
          <a:xfrm>
            <a:off x="1190625" y="-136525"/>
            <a:ext cx="942975" cy="1257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fontAlgn="base">
              <a:spcBef>
                <a:spcPct val="0"/>
              </a:spcBef>
              <a:spcAft>
                <a:spcPct val="0"/>
              </a:spcAft>
              <a:buClrTx/>
              <a:buFontTx/>
              <a:buNone/>
            </a:pPr>
            <a:endParaRPr lang="en-US" altLang="en-US" sz="1800">
              <a:solidFill>
                <a:srgbClr val="000000"/>
              </a:solidFill>
              <a:cs typeface="Arial" panose="020B0604020202020204" pitchFamily="34" charset="0"/>
            </a:endParaRPr>
          </a:p>
        </p:txBody>
      </p:sp>
      <p:sp>
        <p:nvSpPr>
          <p:cNvPr id="33795" name="AutoShape 4" descr="data:image/jpeg;base64,/9j/4AAQSkZJRgABAQAAAQABAAD/2wCEAAkGBwgHBgkIBwgKCgkLDRYPDQwMDRsUFRAWIB0iIiAdHx8kKDQsJCYxJx8fLT0tMTU3Ojo6Iys/RD84QzQ5OjcBCgoKDQwNGg8PGjclHyU3Nzc3Nzc3Nzc3Nzc3Nzc3Nzc3Nzc3Nzc3Nzc3Nzc3Nzc3Nzc3Nzc3Nzc3Nzc3Nzc3N//AABEIAIQAhAMBEQACEQEDEQH/xAAcAAABBQEBAQAAAAAAAAAAAAAFAAMEBgcCAQj/xABBEAABAwMBBAgEBAMFCQEAAAABAgMEAAURIQYSMUEHEyIyUWFxgRSRobEVI0LBUmJyMzRzgqIWJFNjksLR4fEI/8QAGwEAAwEBAQEBAAAAAAAAAAAAAAECAwQFBgf/xAAzEQACAgEDAgMHAwQCAwAAAAAAAQIRAwQSITFBBRNRIjJxgZGh0QYjYUKx4fAz8RRDUv/aAAwDAQACEQMRAD8AN9G4Avl7mKOg3Gk/NRP2TWA0aCZOTpSsZ2H8eIosDoSf5vnTsVHYkDyosZ0HkmixUeqdQBmixgyRO+IWWUDdSnifGkBkPStPCXQ3nRKSTVRA1jYe0fgeyVrgFO6tDAU7/iK7SvqTTYg5SGKgCu7d2SdtDYTbre+y0pTyFuddnBSnJxp57vypp0wY5sRZHNn9m41ufKFSEFS3lIOQVKUTx9MD2obtgg9SAVACoAx/ZOcLTa7nJlAgokLUseO6AMfMfWqx4pZckccer4FdclRu9+uV2kKdlSnQgnssoUQhI8MD7mvscGjw4I7Yx+fc53JsjRrjPinMadJa8kPKA+Wa1lhxT96KfyC2FY22e0McjFyU4kfpdbSr64z9a5Z+GaSf9FfC/wAj3sLRukq7N4+IixXv6d5B+5rkn4Jhfuya+5XmMLxulGPp8TbpKfEtLSr74rll4HkXuzXzv/I/MC7PSFYn07plOMk8nWlfcAiuWfhWrj0jfwZSmhyDfbfKlkszY694aYcFck9Nmh70H9CtyKBfov410jW+3d5tclsuf4ae0r6Aj3qE6QG5CSMcRUgISAfA0WB2Hknl9aLGdb6TTsD3KT+oUAe4oAWPGgCBJnbru60QQOJ86QGDy7hIuRFtjIK1vvpSEp4rVnAHzxXueFYUpS1Eukf9f2MpvsFZ+zdgsTiIl/vMpVwKQXGoLAUlnIyAoq4/T0rvx6rUZ1uwwW3tb6k7UuoO2l2b/Bo0OfFmJm2yaneYkBBQc4zhSeWn2PDFbabV+dKUJKpR6oUo0AAQQCCCDwIrtJPaAFSAVMBEZGoz60gO2HXY7iXY7q2XEd1bSihQ9CNamWOE/fSfxVhbDMbbDaGPgJujzgHJ7C/uM1yT8N0s+sPpwUpNBaL0j3lr+3ZivAfyqQfof2rln4Lgfuya+5XmMLxOlBvT4u2Oo82ngv7gVyz8Dl/RP6qvyUspZrHtnarwsMxn1IkEZ6l5O6o+nI+xrztRoM+nW6a49UUpph9MsVxlDqJAoAYnP/kqwTjHjQAOjOAspNIDErBcTaL1DuXVdb8O6FlH8Q4EDzwTX2UNIlpPI6Wufic9+1ZcpTOxe0FznXCRfpEZ2aUqSh1ooLC9AckjdUDj28a5IS12nxxxxx2o/O1+Smot9SxwHIq9sIVmaQluFYYZXEbU8lSpLhASFZB5JJ469rJrhyKa0ssz65Hz14Xp9f7Fd69CvW+1Pw7VtDtDtNb2TMkK6qMxJSlQDqzxxrjtKT7A125M8Z5MWDTy9lctr0X+ESlVtkiRsps5aZUS0yzGkyFIBlPP3L4d1vP6kIxgjjz5c6hazU5oyyxtLt7Nr5sNqXALg7Cxpkq8dRc3H2ID/VoRGbS684CAd7GQOeNOJB9K3n4jKEcdxpyV88JC2EBOySHr9CtcO7R3PiRvHrUKZdaxqUqbOoVjJA54PDFbPWtYZZJQar5p/NdhbeaJsnYpljaWRAD0pdvYjl1clnq3XBjQlSR3RnIwddDWUfEJPAp0tzfTlIe3kqCWHHd5cdl5xoE9pLZOB544V6W5LiTpkDORirA9pAKgDpt1bDiHWlFLjagpJHIipmlKLT6MDY4V1TJjsvpPZdQFj3FfCTi4ScX2OpFgs7ZmIU6onq0nHqaSQBN2DGdTuuNZH9Rp0BHTZYiRhHWAeG9migPm+vvTlFQB4ABjGmOGOVMB3r3yyWC+6WSreLe+d0q8ccM+dTtje6uQDTW2e0TTKWk3Iq3UdWlbjLa1pT4BZTvfM1yvQaZu9v3f9itzHLXtM3GhMxZ1tS+phZU1KjyFRZCc5yCtHeGvP60sukcpOUJVfVNWvo+nyBPjkNQNuo0jbJi9XiGWWmYymGQz+YpBP6lE4KtCR7+prln4dOOleLFK23bvgpSTdsjs3i127ZraVMGct+5XR8pStTJQstq4q8Ae0vn4VTwZcmfFvjUYr4r/AHoK1TLHcF3Wb+Ff7C3CLGsrTCQoIeQjqlZ1LiTqdMaa864saxQ3/wDlxbm36P7FPmqPSxs/O2nv16EaPKt0CAOuISC26+cklPLO6kDPiaN2ohp8eG2pSfHql/2HFtla+BtM/o/uN7VaG4EmK6G4ymH3FdaezoreJzqcZ8uXCu3zM2PWxw79yfXhcE0nG6Jr2wdsRFjvNTblIYda3zcIzTbsdBxzSk9ZjzweNZx8SyuTTjFNdnaf34HsRn87djLdSh1DqEKKUuoyErHiM6616c5N47qrID+ze00NEJqI9KQl5K91CTzGdPvXyOth+/JrubxfButlY+Gtcds97c3lep1rmRRNoAVAHyC3cpDYwVBY/mGa/RWoM4yQi7/xsg/0qqfLQWSG7pHWdQtJ9Kl4n2HZITJZVwdR7nFRsYWOAg8CD6UqYz2kAqAFTA5UhCjlSEk+JFCbXQCQ1LkssOx2pLzbD39q0hwhC/UcDwqHjg2pNcoCYzfrmxbWLc1K3YseQJDaAgZC8k5zz1PA6VlLTYnkeRrlqvkO3VFgh7fLiTFz27JDTcHEbrj7TzjaFnGMqbGhOgrjn4YpRUHN7fSk/v1K3/wUO9SFPLcdXjfdcU4rdGBkkk6eprqy1CNLsiV1G+j+3m7bawGMZSlzfPtXy2plcmzZH1ckBICU8BwrlLIbF2tsmUuLHuMR2ShRSplt9KlpI4gpBzkYNOgJtIDELh0GTEkm3XthwckyGSg/ME/avoIeOf8A3H7mPlFA2p2Oveyq0i7xd1lZ3W5DSt9tZ8M8j5HB0r09N4hiz+4+fQhxaASFa12eaTQ6pemKamByXCnG6SPStFJMVDiJshHB5XvrT9lgSEXWQnG8EK9RS2RYWSEXdP62T/lNT5S7MdjyLnGVxUpPqn/xSeJhZIRJYc7jqD74qXCQWOjXUaippjETjU0nwAHuznHHhivP1c6g2Uupev8A8/WwyL9MuChlLKQlJ86+YyPk3SN/rIZll92Pv9m2rXtFss23KK3VO9UogKQV53wQSN4HJ4HOvlmrtNUKjideekmU9vs2dcVITjcaayCfHVVFRAvlk2qsl9eLNsnJdeCCstFCkqCRzwR5ipodnO20CNdNmZsGWkKQ8kJTp3VZyCPMYq8eV4pqcexMuUfKk+K7AnPRHxhxpZSfPz96+px6hTgpIxos+yGyX4yz8bOcU3E3sISjvOEcdeQrxvFPHXpJeViVz/nov8kNluVsRYSnAiuA/wAQeVn714C/UfiKd719ETYNldHUFZJizZDRPJaQoftXdi/VeoX/ACQT+HH5CwTJ6O7kj+7S4ro8FbyCfoR9a9HF+q9O/fhJfR/j+w7BUrZC/RycwVOJHNpQV/7r0sX6g0GT/wBlfHgOARJiyohxKjvMn/mIKfvXqYtZiy845J/B2FDOfOt1lHR2h1SO6tQ9Dir3pio6EhxSkFbi1YUDqomuTPJFJD1yV+XXl65/tIuPU3boJtog7JplKHblK39fDlXzknybI0skeNTYxelAWLB8KABdosNntbjkm0wGYqn0AKLaSnKeI05U7AgbVyglKWQe6N5XryrHI+xMmYHtzD+MujTkZOXlqDWB+rJwPvXpaXVrFje7oRXc0iBERAgx4bXcYbCAfHHOvkM2WWbJLJLq3ZzEisgFQAqAFTA8IyMHUeBo6OwIEqyWqWSZFvjLUf1dUAfmK68XiGrxe5ka+Y7BMrYWxv5KGnWCf+E4fsc16OL9Ra+HWSfxX4oLYIk9G7ZOYlyWnydaB19QR9q7Y/qecv8Akx/R/lDUgdcdg7wQEtKjPJyMkLKTjnoR+9aZvHdNmxqNNM0jNWbZs1JiW20xYaXW09U2lOCccBXCtRik+JI2U4vuHEz0r7qgR4g1rd9Ch1MoHnQA4JA8aLAlqUEJK1cBqaoDOdqJxIecJ1UT8q5m90jN9TPrAz+I7S9coZbipLh/q4J/c+1RrcmzDXqTkdRLyAVKCRkk6ADxrxTnLPbIMS2fDouCEuTJaglLSsKDaTXp4MWPDtWT3pfY3jFRrd1YGvEbqbu+w0gAFzsJGnHgPrXFqIbczijOaqVDbtumtKUlcR7Ke9hBVj3FS8GVOnFi2si1kSKgBUAKgBUAKgBUAIHGo0PiKabXQB9qbJa7jy/Q6/eto6nLHpItTl6hBq94QA8hQV/JwNehj10HH2+prHKq5LPfJHUwlIB7TnZ9udds3SNWzJ9sZm42pINZYlbIXUZ2Kh9RalSVDC5SyvP8o0T+59687X5N2XauiMcjt0W+zzI0B9T70dTzqR+Vrok+NY6fLDE90lb7EwkouyU1tFLLyDIbjupCgcqb1SM8q1jrsjftJFea75CDiI03alh5l1pxoNhZIUD2k8P+2t5KGTVqSaa/BfDyWc22ZIn7SrWh9z4dveO4FHd3RoNOHHBpYck8uqbT4QRk5TGoSob0+fKlsoS264Qw661vNA5I15Z4VMJY3knOa47NrgUdttsbvkZLMIOLhsBZV2JEQ4bPkU1OpxqMLcVfqugpqlyjmTZEKmQmYRWESGusUpfa3RzP1pT0tzgod0Dx8qiO/ZH03T4BhSXF7gXvEbox58aiWkmsvlR5E8b3UiM3bZbzjiI7KnurUUqU3qnPrWSwZJNqKuidrI7zTjDhbfQptY4pWMEVnKLi6kqE011GwQedSI9oAVAHClpScE00gLJc5apKVOOHlgAcAK97IzskZNti+pb5aR3lEADzNXi4jbFH1LnGZTGjMsIxuttpQn0AxXzzn5jcvU5G7djtIBUAeYFADrD70cksOrbJGCUKxpVRnKHuuhptdCRCuT8NtbKA24yvvNOp3kn2rTHnnjW1dPQam1wdTbo9LjojdWywwg5DbSd0U8molOKhSS9EOU21ROevqTZ0RWG1JkBsNKcOO7jXHrW8tZ+zsj71UU8ns0SrreoyYhNvXmU+gIcWAQUJH/2ts+qhs/bfL+w5TVcD6d12wwm4jDz7YADgju7ikKxzHPXNUqlp4Rgm1/Dpor+hUMz0pk3G1wnGXUutntF1SVKUka6kceBqcqU8mPG07XwE1bSGL3PjifIiiHHAOELfKcqSeZHpWepzQWRw2r4kzkrqiQ/aLekILcV92MpOfimHt8j/AC419q0npsKSai3H1Tv7FOEfQrT6W0PLSy51jYPZXukZHoa82SSk0naMX1At0kdXJ3QeCRVx6AiwvyRurRnga9nJ0OqRndxHX7VRWj3Q4Fq9E6/tUZZ7dNJolv2C2CYRnB08DXzFyjK0cx2mcD3kD1Bq/Ol3HQ6mU0eO8PbNWs67hR2lxtXBxJ98VayRfcR3g8caeVVaYCpgKgBUAKgDptxbR3mlrQfFKiKak49GFtDkaU/GkCQy4Q6M9o9rj61UMk4S3J8jTadiRKdRM+L7KnSsrO8Mgk8cimsklPf3BPmwxGvcJmQZKYj7bqtVNtu/lqOPCuyGqxxlv2tP+HwarIlzQGlvGTJdfKQkuKKt0cBmuLJPfJy9TJu2VC7yR8e561rFcDRrcrZO3PFSkKfaUf4V5H1r3JQUjrcbKpM6MXzdjcIl1bV+WUhp1kpwTz3gT9qwzadzxbEyHC1SIEvY7aGOCUx23x4sug59jg15kvDsq6cmXlyQHkxblByZkGUyBxUtpQHzxiueeknHqiWmhlucDwUD6Gud4hD6JYPOs3jAfblY4HHoanY0Ikomqx38+utaXJCHUTM95KT9KFkl3A7TLbJ1BH1prN6oBwPNHgsD10q1lgwocHa7pCvQ5q1JPuAtfCmAqAFQBytQQhSjpgZpoDOL/MKLiob2DjX616WDHuhZolwfQlz2hs9qltxblcWIrziN9CXVYynOM54DUV6tHVZMiToc1AXDlsSEHgpl1Kx9DQBI8aQCpgQpdpt03+9wYzx8VtAn51nLHGXVCcUyvXbYC1ymlKtxXCfA7O6oqQT5g/sRXNk0WKS4VEPEuxl8sPwJjsSUnceZVuLHnXkZMLhLazBqnR6iX51m8YUPplgJ1IFQ8dIkcEsDTeFZeWM7ErzFJ4mB2JQ8anywJDc1Y4OKpe0hUPJnq57qvUVSyTQUOGekAkt/JVWsz9BEB64LkO9UAEIAzxyTXTDlWOjOdqXT+MujwAFe3o4/tI2h0Lrflr2x6RjHZUS27JTGbUP0tIJ3iPktXvXcuEalql9ESG1Fy1Xp1pfEde2Cf+pOPtS3joCbPbR3/ZnatFluktyWwmQmO80twuAbxACkKOo4g49iPBtWBtdZjFQAqAMk6UYIMg3RoDOdxzHMcjXDqce72jKa7lDiuOSH22WUlbjighCR+pR0Ark8q+EZUbvs1srAskRsKZbfmFI6yQtIVk8wnPAV6WLTwxrpybxgkGH4EOSndkRI7qfBbSVfcVs4RfVFUgPL2LsEkkmAGleLLikY9gcfSsJaXDL+kl44sDSujeIrJh3GQ0fBxCVj6Yrnl4fjfRkvEgRJ6P7yzkxpESQnw3ihXyIx9a55eGy7Ml4n2BMnZ+/w89dbJBSP1NgOD/Tmueehyx7EbJLsDHn3GSUPIW2v+FacH5GuZ4HF8omiKxJ/3n2rojDgZSNpytd6fKE5GRXt6OP7KNYLgKx33o7gejuuMup7q21lKh6EV2Ggdj7b7TxGyhu9SVJ4fm7rhHuoE0tqAsHRPa4962ilXK5lx+REKX0FashThJ7SvEjiPOlJ0gNorMoVAHDpIaWRxCTQBm+3natjiTwIrN9SWZz0RMpk9IsRp4qU3HS66hOdN5I0z6Zz7CtdsaugSR9I0ihUAKgBUAKgBUAcOtNvoKX20OJ8FpBH1pUu4gJM2N2emElVsYZWf1xx1R/04rOWHHJcolwizEbzZYkO/wB0ioLjiGpJSlThBVjdSeQ860itsUkCVH//2Q=="/>
          <p:cNvSpPr>
            <a:spLocks noChangeAspect="1" noChangeArrowheads="1"/>
          </p:cNvSpPr>
          <p:nvPr/>
        </p:nvSpPr>
        <p:spPr bwMode="auto">
          <a:xfrm>
            <a:off x="1304925" y="15875"/>
            <a:ext cx="942975" cy="1257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fontAlgn="base">
              <a:spcBef>
                <a:spcPct val="0"/>
              </a:spcBef>
              <a:spcAft>
                <a:spcPct val="0"/>
              </a:spcAft>
              <a:buClrTx/>
              <a:buFontTx/>
              <a:buNone/>
            </a:pPr>
            <a:endParaRPr lang="en-US" altLang="en-US" sz="1800">
              <a:solidFill>
                <a:srgbClr val="000000"/>
              </a:solidFill>
              <a:cs typeface="Arial" panose="020B0604020202020204" pitchFamily="34" charset="0"/>
            </a:endParaRPr>
          </a:p>
        </p:txBody>
      </p:sp>
      <p:pic>
        <p:nvPicPr>
          <p:cNvPr id="33796" name="Picture 6" descr="https://encrypted-tbn0.gstatic.com/images?q=tbn:ANd9GcTmDoG_2JEk3C0iio-YoCLHoX-bJne1WXoM2Ng9k_e7MuJ_3A2i">
            <a:hlinkClick r:id="rId3"/>
          </p:cNvPr>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1190625" y="15876"/>
            <a:ext cx="6810375" cy="684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3797"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fontAlgn="base">
              <a:spcBef>
                <a:spcPct val="0"/>
              </a:spcBef>
              <a:spcAft>
                <a:spcPct val="0"/>
              </a:spcAft>
              <a:buClrTx/>
              <a:buFontTx/>
              <a:buNone/>
            </a:pPr>
            <a:r>
              <a:rPr lang="en-GB" altLang="en-US" sz="1200" smtClean="0">
                <a:solidFill>
                  <a:srgbClr val="898989"/>
                </a:solidFill>
              </a:rPr>
              <a:t>CBG OUMA &amp; CO ADVOCATES TRAINING DIVISION</a:t>
            </a:r>
            <a:endParaRPr lang="en-US" altLang="en-US" sz="1200">
              <a:solidFill>
                <a:srgbClr val="898989"/>
              </a:solidFill>
            </a:endParaRPr>
          </a:p>
        </p:txBody>
      </p:sp>
      <p:sp>
        <p:nvSpPr>
          <p:cNvPr id="33798" name="Slide Number Placeholder 5"/>
          <p:cNvSpPr>
            <a:spLocks noGrp="1"/>
          </p:cNvSpPr>
          <p:nvPr>
            <p:ph type="sldNum" sz="quarter" idx="10"/>
          </p:nvPr>
        </p:nvSpPr>
        <p:spPr bwMode="auto">
          <a:noFill/>
          <a:ln>
            <a:round/>
            <a:headEnd/>
            <a:tailEnd/>
          </a:ln>
          <a:extLst>
            <a:ext uri="{909E8E84-426E-40DD-AFC4-6F175D3DCCD1}">
              <a14:hiddenFill xmlns="" xmlns:a14="http://schemas.microsoft.com/office/drawing/2010/main">
                <a:solidFill>
                  <a:srgbClr val="FFFFFF"/>
                </a:solidFill>
              </a14:hiddenFill>
            </a:ext>
          </a:extLst>
        </p:spPr>
        <p:txBody>
          <a:bodyPr wrap="square" numCol="1" anchorCtr="0" compatLnSpc="1">
            <a:prstTxWarp prst="textNoShape">
              <a:avLst/>
            </a:prstTxWarp>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fontAlgn="base">
              <a:spcBef>
                <a:spcPct val="0"/>
              </a:spcBef>
              <a:spcAft>
                <a:spcPct val="0"/>
              </a:spcAft>
              <a:buClrTx/>
              <a:buFontTx/>
              <a:buNone/>
            </a:pPr>
            <a:fld id="{9430624D-6E75-4943-9661-4B553DCE490E}" type="slidenum">
              <a:rPr lang="en-US" altLang="en-US" sz="1800" smtClean="0">
                <a:solidFill>
                  <a:srgbClr val="898989"/>
                </a:solidFill>
              </a:rPr>
              <a:pPr fontAlgn="base">
                <a:spcBef>
                  <a:spcPct val="0"/>
                </a:spcBef>
                <a:spcAft>
                  <a:spcPct val="0"/>
                </a:spcAft>
                <a:buClrTx/>
                <a:buFontTx/>
                <a:buNone/>
              </a:pPr>
              <a:t>60</a:t>
            </a:fld>
            <a:endParaRPr lang="en-US" altLang="en-US" sz="1800" smtClean="0">
              <a:solidFill>
                <a:srgbClr val="898989"/>
              </a:solidFill>
            </a:endParaRPr>
          </a:p>
        </p:txBody>
      </p:sp>
      <p:sp>
        <p:nvSpPr>
          <p:cNvPr id="33799" name="Date Placeholder 1"/>
          <p:cNvSpPr>
            <a:spLocks noGrp="1"/>
          </p:cNvSpPr>
          <p:nvPr>
            <p:ph type="dt"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defRPr>
            </a:lvl1pPr>
            <a:lvl2pPr marL="742950" indent="-28575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Clr>
                <a:srgbClr val="D2CB6C"/>
              </a:buClr>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Clr>
                <a:srgbClr val="95A39D"/>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C89F5D"/>
              </a:buClr>
              <a:buFont typeface="Arial" panose="020B0604020202020204" pitchFamily="34" charset="0"/>
              <a:buChar char="•"/>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C89F5D"/>
              </a:buClr>
              <a:buFont typeface="Arial" panose="020B0604020202020204" pitchFamily="34" charset="0"/>
              <a:buChar char="•"/>
              <a:defRPr sz="1400">
                <a:solidFill>
                  <a:schemeClr val="tx1"/>
                </a:solidFill>
                <a:latin typeface="Calibri" panose="020F0502020204030204" pitchFamily="34" charset="0"/>
              </a:defRPr>
            </a:lvl9pPr>
          </a:lstStyle>
          <a:p>
            <a:pPr fontAlgn="base">
              <a:spcBef>
                <a:spcPct val="0"/>
              </a:spcBef>
              <a:spcAft>
                <a:spcPct val="0"/>
              </a:spcAft>
              <a:buClrTx/>
              <a:buFontTx/>
              <a:buNone/>
            </a:pPr>
            <a:fld id="{67C55C26-35C1-4D86-9A02-F83BD0BD0427}" type="datetime1">
              <a:rPr lang="en-US" altLang="en-US" sz="1200" smtClean="0">
                <a:solidFill>
                  <a:srgbClr val="DFDCB7"/>
                </a:solidFill>
                <a:cs typeface="Arial" panose="020B0604020202020204" pitchFamily="34" charset="0"/>
              </a:rPr>
              <a:pPr fontAlgn="base">
                <a:spcBef>
                  <a:spcPct val="0"/>
                </a:spcBef>
                <a:spcAft>
                  <a:spcPct val="0"/>
                </a:spcAft>
                <a:buClrTx/>
                <a:buFontTx/>
                <a:buNone/>
              </a:pPr>
              <a:t>11/8/2017</a:t>
            </a:fld>
            <a:endParaRPr lang="en-US" altLang="en-US" sz="1200">
              <a:solidFill>
                <a:srgbClr val="DFDCB7"/>
              </a:solidFill>
              <a:cs typeface="Arial" panose="020B0604020202020204" pitchFamily="34" charset="0"/>
            </a:endParaRPr>
          </a:p>
        </p:txBody>
      </p:sp>
    </p:spTree>
    <p:extLst>
      <p:ext uri="{BB962C8B-B14F-4D97-AF65-F5344CB8AC3E}">
        <p14:creationId xmlns="" xmlns:p14="http://schemas.microsoft.com/office/powerpoint/2010/main" val="568973088"/>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b="1" dirty="0" smtClean="0">
                <a:solidFill>
                  <a:srgbClr val="C00000"/>
                </a:solidFill>
              </a:rPr>
              <a:t/>
            </a:r>
            <a:br>
              <a:rPr lang="en-GB" b="1" dirty="0" smtClean="0">
                <a:solidFill>
                  <a:srgbClr val="C00000"/>
                </a:solidFill>
              </a:rPr>
            </a:br>
            <a:r>
              <a:rPr lang="en-GB" b="1" dirty="0" smtClean="0">
                <a:solidFill>
                  <a:srgbClr val="C00000"/>
                </a:solidFill>
              </a:rPr>
              <a:t>THE RULE OF LAW</a:t>
            </a:r>
            <a:br>
              <a:rPr lang="en-GB" b="1" dirty="0" smtClean="0">
                <a:solidFill>
                  <a:srgbClr val="C00000"/>
                </a:solidFill>
              </a:rPr>
            </a:br>
            <a:endParaRPr lang="en-GB" dirty="0"/>
          </a:p>
        </p:txBody>
      </p:sp>
      <p:sp>
        <p:nvSpPr>
          <p:cNvPr id="5" name="Subtitle 4"/>
          <p:cNvSpPr>
            <a:spLocks noGrp="1"/>
          </p:cNvSpPr>
          <p:nvPr>
            <p:ph type="subTitle" idx="1"/>
          </p:nvPr>
        </p:nvSpPr>
        <p:spPr/>
        <p:txBody>
          <a:bodyPr/>
          <a:lstStyle/>
          <a:p>
            <a:r>
              <a:rPr lang="en-GB" b="1" dirty="0" smtClean="0">
                <a:solidFill>
                  <a:srgbClr val="FF0000"/>
                </a:solidFill>
              </a:rPr>
              <a:t>2: What it means/What it does not Mean</a:t>
            </a:r>
          </a:p>
          <a:p>
            <a:endParaRPr lang="en-GB" dirty="0"/>
          </a:p>
        </p:txBody>
      </p:sp>
      <p:sp>
        <p:nvSpPr>
          <p:cNvPr id="6" name="Date Placeholder 5"/>
          <p:cNvSpPr>
            <a:spLocks noGrp="1"/>
          </p:cNvSpPr>
          <p:nvPr>
            <p:ph type="dt" sz="half" idx="10"/>
          </p:nvPr>
        </p:nvSpPr>
        <p:spPr/>
        <p:txBody>
          <a:bodyPr/>
          <a:lstStyle/>
          <a:p>
            <a:fld id="{9CB154B9-B1CE-4D04-9270-46F32ACF1EBF}" type="datetime1">
              <a:rPr lang="en-US" smtClean="0"/>
              <a:pPr/>
              <a:t>11/8/2017</a:t>
            </a:fld>
            <a:endParaRPr lang="en-GB"/>
          </a:p>
        </p:txBody>
      </p:sp>
      <p:sp>
        <p:nvSpPr>
          <p:cNvPr id="7" name="Slide Number Placeholder 6"/>
          <p:cNvSpPr>
            <a:spLocks noGrp="1"/>
          </p:cNvSpPr>
          <p:nvPr>
            <p:ph type="sldNum" sz="quarter" idx="12"/>
          </p:nvPr>
        </p:nvSpPr>
        <p:spPr/>
        <p:txBody>
          <a:bodyPr/>
          <a:lstStyle/>
          <a:p>
            <a:fld id="{053717B0-31ED-497B-BE83-5A085E102D40}" type="slidenum">
              <a:rPr lang="en-GB" smtClean="0"/>
              <a:pPr/>
              <a:t>7</a:t>
            </a:fld>
            <a:endParaRPr lang="en-GB"/>
          </a:p>
        </p:txBody>
      </p:sp>
      <p:sp>
        <p:nvSpPr>
          <p:cNvPr id="8" name="Footer Placeholder 7"/>
          <p:cNvSpPr>
            <a:spLocks noGrp="1"/>
          </p:cNvSpPr>
          <p:nvPr>
            <p:ph type="ftr" sz="quarter" idx="11"/>
          </p:nvPr>
        </p:nvSpPr>
        <p:spPr/>
        <p:txBody>
          <a:bodyPr/>
          <a:lstStyle/>
          <a:p>
            <a:r>
              <a:rPr lang="en-GB" smtClean="0"/>
              <a:t>CBG OUMA &amp; CO ADVOCATES TRAINING DIVISION</a:t>
            </a: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rtlCol="0">
            <a:normAutofit fontScale="90000"/>
          </a:bodyPr>
          <a:lstStyle/>
          <a:p>
            <a:pPr>
              <a:defRPr/>
            </a:pPr>
            <a:r>
              <a:rPr lang="en-GB" b="1" dirty="0" smtClean="0">
                <a:solidFill>
                  <a:srgbClr val="FF0000"/>
                </a:solidFill>
              </a:rPr>
              <a:t/>
            </a:r>
            <a:br>
              <a:rPr lang="en-GB" b="1" dirty="0" smtClean="0">
                <a:solidFill>
                  <a:srgbClr val="FF0000"/>
                </a:solidFill>
              </a:rPr>
            </a:br>
            <a:r>
              <a:rPr lang="en-GB" b="1" dirty="0" smtClean="0">
                <a:solidFill>
                  <a:srgbClr val="FF0000"/>
                </a:solidFill>
              </a:rPr>
              <a:t>What it means</a:t>
            </a:r>
            <a:r>
              <a:rPr lang="en-GB" dirty="0" smtClean="0"/>
              <a:t/>
            </a:r>
            <a:br>
              <a:rPr lang="en-GB" dirty="0" smtClean="0"/>
            </a:br>
            <a:endParaRPr lang="en-US" b="1" dirty="0" smtClean="0">
              <a:solidFill>
                <a:schemeClr val="tx2">
                  <a:satMod val="130000"/>
                </a:schemeClr>
              </a:solidFill>
            </a:endParaRPr>
          </a:p>
        </p:txBody>
      </p:sp>
      <p:sp>
        <p:nvSpPr>
          <p:cNvPr id="26627" name="Content Placeholder 2"/>
          <p:cNvSpPr>
            <a:spLocks noGrp="1"/>
          </p:cNvSpPr>
          <p:nvPr>
            <p:ph idx="1"/>
          </p:nvPr>
        </p:nvSpPr>
        <p:spPr/>
        <p:txBody>
          <a:bodyPr/>
          <a:lstStyle/>
          <a:p>
            <a:pPr algn="just" eaLnBrk="1" hangingPunct="1"/>
            <a:r>
              <a:rPr lang="en-US" smtClean="0"/>
              <a:t>A multitude of definitions by a multitude of authors</a:t>
            </a:r>
          </a:p>
          <a:p>
            <a:pPr algn="just" eaLnBrk="1" hangingPunct="1"/>
            <a:r>
              <a:rPr lang="en-US" smtClean="0"/>
              <a:t>No  academic or even a political consensus on a comprehensive  and exhaustive definition.</a:t>
            </a:r>
          </a:p>
          <a:p>
            <a:pPr algn="just" eaLnBrk="1" hangingPunct="1"/>
            <a:r>
              <a:rPr lang="en-US" smtClean="0"/>
              <a:t>Definitions tend to be descriptive</a:t>
            </a:r>
          </a:p>
          <a:p>
            <a:pPr algn="just" eaLnBrk="1" hangingPunct="1"/>
            <a:r>
              <a:rPr lang="en-US" smtClean="0"/>
              <a:t>Definitions depend on the ideological orientation of the authors</a:t>
            </a:r>
          </a:p>
        </p:txBody>
      </p:sp>
      <p:sp>
        <p:nvSpPr>
          <p:cNvPr id="4" name="Date Placeholder 3"/>
          <p:cNvSpPr>
            <a:spLocks noGrp="1"/>
          </p:cNvSpPr>
          <p:nvPr>
            <p:ph type="dt" sz="quarter" idx="10"/>
          </p:nvPr>
        </p:nvSpPr>
        <p:spPr/>
        <p:txBody>
          <a:bodyPr/>
          <a:lstStyle/>
          <a:p>
            <a:pPr>
              <a:defRPr/>
            </a:pPr>
            <a:fld id="{3704D868-D3A2-4227-8954-639D83D572F4}" type="datetime1">
              <a:rPr lang="en-US" smtClean="0"/>
              <a:pPr>
                <a:defRPr/>
              </a:pPr>
              <a:t>11/8/2017</a:t>
            </a:fld>
            <a:endParaRPr lang="en-US"/>
          </a:p>
        </p:txBody>
      </p:sp>
      <p:sp>
        <p:nvSpPr>
          <p:cNvPr id="6" name="Footer Placeholder 5"/>
          <p:cNvSpPr>
            <a:spLocks noGrp="1"/>
          </p:cNvSpPr>
          <p:nvPr>
            <p:ph type="ftr" sz="quarter" idx="11"/>
          </p:nvPr>
        </p:nvSpPr>
        <p:spPr/>
        <p:txBody>
          <a:bodyPr/>
          <a:lstStyle/>
          <a:p>
            <a:pPr>
              <a:defRPr/>
            </a:pPr>
            <a:r>
              <a:rPr lang="en-GB" smtClean="0"/>
              <a:t>CBG OUMA &amp; CO ADVOCATES TRAINING DIVISION</a:t>
            </a:r>
            <a:endParaRPr lang="en-US"/>
          </a:p>
        </p:txBody>
      </p:sp>
      <p:sp>
        <p:nvSpPr>
          <p:cNvPr id="5" name="Slide Number Placeholder 4"/>
          <p:cNvSpPr>
            <a:spLocks noGrp="1"/>
          </p:cNvSpPr>
          <p:nvPr>
            <p:ph type="sldNum" sz="quarter" idx="12"/>
          </p:nvPr>
        </p:nvSpPr>
        <p:spPr/>
        <p:txBody>
          <a:bodyPr/>
          <a:lstStyle/>
          <a:p>
            <a:pPr>
              <a:defRPr/>
            </a:pPr>
            <a:fld id="{4728591B-C193-420F-9D39-434CF93E14EF}"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52400"/>
            <a:ext cx="8229600" cy="1066800"/>
          </a:xfrm>
        </p:spPr>
        <p:txBody>
          <a:bodyPr rtlCol="0">
            <a:normAutofit fontScale="90000"/>
          </a:bodyPr>
          <a:lstStyle/>
          <a:p>
            <a:pPr>
              <a:defRPr/>
            </a:pPr>
            <a:r>
              <a:rPr lang="en-GB" sz="3200" b="1" dirty="0" smtClean="0">
                <a:solidFill>
                  <a:srgbClr val="FF0000"/>
                </a:solidFill>
              </a:rPr>
              <a:t>What it means</a:t>
            </a:r>
            <a:r>
              <a:rPr lang="en-GB" sz="3200" dirty="0" smtClean="0"/>
              <a:t/>
            </a:r>
            <a:br>
              <a:rPr lang="en-GB" sz="3200" dirty="0" smtClean="0"/>
            </a:br>
            <a:endParaRPr lang="en-US" sz="3600" dirty="0" smtClean="0">
              <a:solidFill>
                <a:schemeClr val="tx2">
                  <a:satMod val="130000"/>
                </a:schemeClr>
              </a:solidFill>
            </a:endParaRPr>
          </a:p>
        </p:txBody>
      </p:sp>
      <p:sp>
        <p:nvSpPr>
          <p:cNvPr id="3" name="Content Placeholder 2"/>
          <p:cNvSpPr>
            <a:spLocks noGrp="1"/>
          </p:cNvSpPr>
          <p:nvPr>
            <p:ph idx="1"/>
          </p:nvPr>
        </p:nvSpPr>
        <p:spPr>
          <a:xfrm>
            <a:off x="457200" y="1371600"/>
            <a:ext cx="8229600" cy="4953000"/>
          </a:xfrm>
        </p:spPr>
        <p:txBody>
          <a:bodyPr rtlCol="0">
            <a:normAutofit/>
          </a:bodyPr>
          <a:lstStyle/>
          <a:p>
            <a:pPr marL="365760" indent="-283464" algn="just" eaLnBrk="1" fontAlgn="auto" hangingPunct="1">
              <a:spcAft>
                <a:spcPts val="0"/>
              </a:spcAft>
              <a:buFont typeface="Arial" pitchFamily="34" charset="0"/>
              <a:buChar char="•"/>
              <a:defRPr/>
            </a:pPr>
            <a:r>
              <a:rPr lang="en-US" dirty="0" smtClean="0"/>
              <a:t>‘The first point to make is that the ‘Rule of Law’ </a:t>
            </a:r>
            <a:r>
              <a:rPr lang="en-US" b="1" dirty="0" smtClean="0">
                <a:solidFill>
                  <a:srgbClr val="FF0000"/>
                </a:solidFill>
              </a:rPr>
              <a:t>is not a ‘Rule’ that binds anyone.</a:t>
            </a:r>
          </a:p>
          <a:p>
            <a:pPr marL="365760" indent="-283464" algn="just" eaLnBrk="1" fontAlgn="auto" hangingPunct="1">
              <a:spcAft>
                <a:spcPts val="0"/>
              </a:spcAft>
              <a:buFont typeface="Arial" pitchFamily="34" charset="0"/>
              <a:buChar char="•"/>
              <a:defRPr/>
            </a:pPr>
            <a:r>
              <a:rPr lang="en-US" dirty="0" smtClean="0"/>
              <a:t> It is </a:t>
            </a:r>
            <a:r>
              <a:rPr lang="en-US" b="1" dirty="0" smtClean="0">
                <a:solidFill>
                  <a:srgbClr val="FF0000"/>
                </a:solidFill>
              </a:rPr>
              <a:t>merely a bundle of ideas </a:t>
            </a:r>
            <a:r>
              <a:rPr lang="en-US" dirty="0" smtClean="0"/>
              <a:t>intended to give law-makers, administrators and judges and law-enforcement agencies in so-called free and democratic societies’ </a:t>
            </a:r>
          </a:p>
          <a:p>
            <a:pPr marL="640080" lvl="1" indent="-237744" algn="just" eaLnBrk="1" fontAlgn="auto" hangingPunct="1">
              <a:spcAft>
                <a:spcPts val="0"/>
              </a:spcAft>
              <a:buFont typeface="Arial" pitchFamily="34" charset="0"/>
              <a:buNone/>
              <a:defRPr/>
            </a:pPr>
            <a:r>
              <a:rPr lang="en-US" i="1" dirty="0" smtClean="0"/>
              <a:t>(</a:t>
            </a:r>
            <a:r>
              <a:rPr lang="en-US" i="1" dirty="0" smtClean="0">
                <a:solidFill>
                  <a:srgbClr val="FF0000"/>
                </a:solidFill>
              </a:rPr>
              <a:t>G W Kanyeihamba (1975) at p 153)</a:t>
            </a:r>
          </a:p>
        </p:txBody>
      </p:sp>
      <p:sp>
        <p:nvSpPr>
          <p:cNvPr id="4" name="Date Placeholder 3"/>
          <p:cNvSpPr>
            <a:spLocks noGrp="1"/>
          </p:cNvSpPr>
          <p:nvPr>
            <p:ph type="dt" sz="quarter" idx="10"/>
          </p:nvPr>
        </p:nvSpPr>
        <p:spPr/>
        <p:txBody>
          <a:bodyPr/>
          <a:lstStyle/>
          <a:p>
            <a:pPr>
              <a:defRPr/>
            </a:pPr>
            <a:fld id="{1DA919FF-D37E-4E14-8826-5063D57964E8}" type="datetime1">
              <a:rPr lang="en-US" smtClean="0"/>
              <a:pPr>
                <a:defRPr/>
              </a:pPr>
              <a:t>11/8/2017</a:t>
            </a:fld>
            <a:endParaRPr lang="en-US"/>
          </a:p>
        </p:txBody>
      </p:sp>
      <p:sp>
        <p:nvSpPr>
          <p:cNvPr id="6" name="Footer Placeholder 5"/>
          <p:cNvSpPr>
            <a:spLocks noGrp="1"/>
          </p:cNvSpPr>
          <p:nvPr>
            <p:ph type="ftr" sz="quarter" idx="11"/>
          </p:nvPr>
        </p:nvSpPr>
        <p:spPr/>
        <p:txBody>
          <a:bodyPr/>
          <a:lstStyle/>
          <a:p>
            <a:pPr>
              <a:defRPr/>
            </a:pPr>
            <a:r>
              <a:rPr lang="en-GB" smtClean="0"/>
              <a:t>CBG OUMA &amp; CO ADVOCATES TRAINING DIVISION</a:t>
            </a:r>
            <a:endParaRPr lang="en-US"/>
          </a:p>
        </p:txBody>
      </p:sp>
      <p:sp>
        <p:nvSpPr>
          <p:cNvPr id="5" name="Slide Number Placeholder 4"/>
          <p:cNvSpPr>
            <a:spLocks noGrp="1"/>
          </p:cNvSpPr>
          <p:nvPr>
            <p:ph type="sldNum" sz="quarter" idx="12"/>
          </p:nvPr>
        </p:nvSpPr>
        <p:spPr/>
        <p:txBody>
          <a:bodyPr/>
          <a:lstStyle/>
          <a:p>
            <a:pPr>
              <a:defRPr/>
            </a:pPr>
            <a:fld id="{963CCCCE-60B2-4998-A8CD-368EF35960BE}" type="slidenum">
              <a:rPr lang="en-US"/>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3474</Words>
  <Application>Microsoft Office PowerPoint</Application>
  <PresentationFormat>On-screen Show (4:3)</PresentationFormat>
  <Paragraphs>439</Paragraphs>
  <Slides>60</Slides>
  <Notes>1</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CUEA CLS 102: CONSTITUTIONAL THEORY</vt:lpstr>
      <vt:lpstr>PART 1</vt:lpstr>
      <vt:lpstr>Part 1:The Rule of Law: Presentation outline</vt:lpstr>
      <vt:lpstr>Part 1:The Rule of Law: Lesson Objectives</vt:lpstr>
      <vt:lpstr> THE RULE OF LAW </vt:lpstr>
      <vt:lpstr>Leading proponents</vt:lpstr>
      <vt:lpstr> THE RULE OF LAW </vt:lpstr>
      <vt:lpstr> What it means </vt:lpstr>
      <vt:lpstr>What it means </vt:lpstr>
      <vt:lpstr>What it means </vt:lpstr>
      <vt:lpstr> Implications of Dicey’s exposition The first principle </vt:lpstr>
      <vt:lpstr>  Implications of Dicey’s exposition The second principle  </vt:lpstr>
      <vt:lpstr>Implications of Dicey’s exposition The Third principle</vt:lpstr>
      <vt:lpstr>  Criticism of the Diceyan principles </vt:lpstr>
      <vt:lpstr>  Criticism of the Dicey an principles</vt:lpstr>
      <vt:lpstr>Strengths of Dicey's  Exposition</vt:lpstr>
      <vt:lpstr>What it means -Modern approaches</vt:lpstr>
      <vt:lpstr>What it means -Modern approaches</vt:lpstr>
      <vt:lpstr>THE RULE OF LAW</vt:lpstr>
      <vt:lpstr>Fuller’s Eight Routes of Failure for any Legal System</vt:lpstr>
      <vt:lpstr>Fuller’s Eight Routes of Failure for any Legal System</vt:lpstr>
      <vt:lpstr>Fuller’s Eight Routes of Failure for any Legal System</vt:lpstr>
      <vt:lpstr>Fuller’s Eight Routes of Failure for any Legal System</vt:lpstr>
      <vt:lpstr>Fuller’s Eight Routes of Failure for any Legal System</vt:lpstr>
      <vt:lpstr>THE RULE OF LAW</vt:lpstr>
      <vt:lpstr> What it implies</vt:lpstr>
      <vt:lpstr>What it implies</vt:lpstr>
      <vt:lpstr>What it implies </vt:lpstr>
      <vt:lpstr>What it does not mean</vt:lpstr>
      <vt:lpstr> THE RULE OF LAW </vt:lpstr>
      <vt:lpstr>Rationale </vt:lpstr>
      <vt:lpstr> THE RULE OF LAW </vt:lpstr>
      <vt:lpstr>Components</vt:lpstr>
      <vt:lpstr>Components</vt:lpstr>
      <vt:lpstr>Components</vt:lpstr>
      <vt:lpstr>Components</vt:lpstr>
      <vt:lpstr>Components: specific elements of the rule of law</vt:lpstr>
      <vt:lpstr> THE RULE OF LAW </vt:lpstr>
      <vt:lpstr>Threats</vt:lpstr>
      <vt:lpstr> THE RULE OF LAW </vt:lpstr>
      <vt:lpstr> The rule of law as a precondition for development and prosperity </vt:lpstr>
      <vt:lpstr>THE RULE OF LAW</vt:lpstr>
      <vt:lpstr> Relationship with other constitutional values </vt:lpstr>
      <vt:lpstr>THE RULE OF LAW</vt:lpstr>
      <vt:lpstr>As a foundational principle of the CoK 2010</vt:lpstr>
      <vt:lpstr>As a foundational principle of the CoK 2010</vt:lpstr>
      <vt:lpstr> As a foundational principle of the CoK 2010 </vt:lpstr>
      <vt:lpstr>As a foundational principle of the CoK 2010</vt:lpstr>
      <vt:lpstr>THE RULE OF LAW</vt:lpstr>
      <vt:lpstr>Practical Significance</vt:lpstr>
      <vt:lpstr>PART 2</vt:lpstr>
      <vt:lpstr>Part 2: Lesson Objectives</vt:lpstr>
      <vt:lpstr>Democracy</vt:lpstr>
      <vt:lpstr>The Concept of Representative Democracy</vt:lpstr>
      <vt:lpstr>Majority Rule and Majority Tyranny</vt:lpstr>
      <vt:lpstr>Democracy in the CoK 2010</vt:lpstr>
      <vt:lpstr>Democracy in the CoK 2010</vt:lpstr>
      <vt:lpstr>Democracy in the CoK 2010</vt:lpstr>
      <vt:lpstr>END OF LESSON THANK YOU FOR YOUR PARTICIPATION</vt:lpstr>
      <vt:lpstr>Slide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56</cp:revision>
  <dcterms:created xsi:type="dcterms:W3CDTF">2017-06-27T04:31:16Z</dcterms:created>
  <dcterms:modified xsi:type="dcterms:W3CDTF">2017-11-08T05:07:49Z</dcterms:modified>
</cp:coreProperties>
</file>